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1.xml" ContentType="application/vnd.openxmlformats-officedocument.customXmlProperties+xml"/>
  <Override PartName="/customXml/item1.xml" ContentType="application/xml"/>
  <Override PartName="/customXml/itemProps2.xml" ContentType="application/vnd.openxmlformats-officedocument.customXmlProperties+xml"/>
  <Override PartName="/customXml/item3.xml" ContentType="application/xml"/>
  <Override PartName="/customXml/item2.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14.xml" ContentType="application/vnd.openxmlformats-officedocument.theme+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presProps.xml" ContentType="application/vnd.openxmlformats-officedocument.presentationml.presProps+xml"/>
  <Override PartName="/ppt/media/image42.jpeg" ContentType="image/jpeg"/>
  <Override PartName="/ppt/media/image28.png" ContentType="image/png"/>
  <Override PartName="/ppt/media/image27.png" ContentType="image/png"/>
  <Override PartName="/ppt/media/image24.png" ContentType="image/png"/>
  <Override PartName="/ppt/media/image23.png" ContentType="image/png"/>
  <Override PartName="/ppt/media/image22.png" ContentType="image/png"/>
  <Override PartName="/ppt/media/image19.png" ContentType="image/png"/>
  <Override PartName="/ppt/media/image2.jpeg" ContentType="image/jpeg"/>
  <Override PartName="/ppt/media/image9.png" ContentType="image/png"/>
  <Override PartName="/ppt/media/image1.png" ContentType="image/png"/>
  <Override PartName="/ppt/media/image6.png" ContentType="image/png"/>
  <Override PartName="/ppt/media/image13.png" ContentType="image/png"/>
  <Override PartName="/ppt/media/image33.png" ContentType="image/png"/>
  <Override PartName="/ppt/media/image21.png" ContentType="image/png"/>
  <Override PartName="/ppt/media/image30.png" ContentType="image/png"/>
  <Override PartName="/ppt/media/image4.png" ContentType="image/png"/>
  <Override PartName="/ppt/media/image40.png" ContentType="image/png"/>
  <Override PartName="/ppt/media/image29.png" ContentType="image/png"/>
  <Override PartName="/ppt/media/image35.jpeg" ContentType="image/jpeg"/>
  <Override PartName="/ppt/media/image32.png" ContentType="image/png"/>
  <Override PartName="/ppt/media/image16.png" ContentType="image/png"/>
  <Override PartName="/ppt/media/image39.jpeg" ContentType="image/jpeg"/>
  <Override PartName="/ppt/media/image18.png" ContentType="image/png"/>
  <Override PartName="/ppt/media/image31.png" ContentType="image/png"/>
  <Override PartName="/ppt/media/image12.png" ContentType="image/png"/>
  <Override PartName="/ppt/media/image41.png" ContentType="image/png"/>
  <Override PartName="/ppt/media/image14.png" ContentType="image/png"/>
  <Override PartName="/ppt/media/image15.png" ContentType="image/png"/>
  <Override PartName="/ppt/media/image25.png" ContentType="image/png"/>
  <Override PartName="/ppt/media/image3.png" ContentType="image/png"/>
  <Override PartName="/ppt/media/image20.png" ContentType="image/png"/>
  <Override PartName="/ppt/media/image8.png" ContentType="image/png"/>
  <Override PartName="/ppt/media/image34.png" ContentType="image/png"/>
  <Override PartName="/ppt/media/image17.png" ContentType="image/png"/>
  <Override PartName="/ppt/media/image26.png" ContentType="image/png"/>
  <Override PartName="/ppt/media/image11.png" ContentType="image/png"/>
  <Override PartName="/ppt/media/image36.png" ContentType="image/png"/>
  <Override PartName="/ppt/media/image7.png" ContentType="image/png"/>
  <Override PartName="/ppt/media/image10.png" ContentType="image/png"/>
  <Override PartName="/ppt/media/image38.png" ContentType="image/png"/>
  <Override PartName="/ppt/media/image37.png" ContentType="image/png"/>
  <Override PartName="/ppt/media/image5.png" ContentType="image/png"/>
  <Override PartName="/ppt/slides/_rels/slide43.xml.rels" ContentType="application/vnd.openxmlformats-package.relationships+xml"/>
  <Override PartName="/ppt/slides/_rels/slide40.xml.rels" ContentType="application/vnd.openxmlformats-package.relationships+xml"/>
  <Override PartName="/ppt/slides/_rels/slide38.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23.xml.rels" ContentType="application/vnd.openxmlformats-package.relationships+xml"/>
  <Override PartName="/ppt/slides/_rels/slide56.xml.rels" ContentType="application/vnd.openxmlformats-package.relationships+xml"/>
  <Override PartName="/ppt/slides/_rels/slide30.xml.rels" ContentType="application/vnd.openxmlformats-package.relationships+xml"/>
  <Override PartName="/ppt/slides/_rels/slide60.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46.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7.xml.rels" ContentType="application/vnd.openxmlformats-package.relationships+xml"/>
  <Override PartName="/ppt/slides/_rels/slide16.xml.rels" ContentType="application/vnd.openxmlformats-package.relationships+xml"/>
  <Override PartName="/ppt/slides/_rels/slide11.xml.rels" ContentType="application/vnd.openxmlformats-package.relationships+xml"/>
  <Override PartName="/ppt/slides/_rels/slide47.xml.rels" ContentType="application/vnd.openxmlformats-package.relationships+xml"/>
  <Override PartName="/ppt/slides/_rels/slide62.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55.xml.rels" ContentType="application/vnd.openxmlformats-package.relationships+xml"/>
  <Override PartName="/ppt/slides/_rels/slide14.xml.rels" ContentType="application/vnd.openxmlformats-package.relationships+xml"/>
  <Override PartName="/ppt/slides/_rels/slide6.xml.rels" ContentType="application/vnd.openxmlformats-package.relationships+xml"/>
  <Override PartName="/ppt/slides/_rels/slide20.xml.rels" ContentType="application/vnd.openxmlformats-package.relationships+xml"/>
  <Override PartName="/ppt/slides/_rels/slide25.xml.rels" ContentType="application/vnd.openxmlformats-package.relationships+xml"/>
  <Override PartName="/ppt/slides/_rels/slide13.xml.rels" ContentType="application/vnd.openxmlformats-package.relationships+xml"/>
  <Override PartName="/ppt/slides/_rels/slide54.xml.rels" ContentType="application/vnd.openxmlformats-package.relationships+xml"/>
  <Override PartName="/ppt/slides/_rels/slide21.xml.rels" ContentType="application/vnd.openxmlformats-package.relationships+xml"/>
  <Override PartName="/ppt/slides/_rels/slide51.xml.rels" ContentType="application/vnd.openxmlformats-package.relationships+xml"/>
  <Override PartName="/ppt/slides/_rels/slide48.xml.rels" ContentType="application/vnd.openxmlformats-package.relationships+xml"/>
  <Override PartName="/ppt/slides/_rels/slide50.xml.rels" ContentType="application/vnd.openxmlformats-package.relationships+xml"/>
  <Override PartName="/ppt/slides/_rels/slide45.xml.rels" ContentType="application/vnd.openxmlformats-package.relationships+xml"/>
  <Override PartName="/ppt/slides/_rels/slide68.xml.rels" ContentType="application/vnd.openxmlformats-package.relationships+xml"/>
  <Override PartName="/ppt/slides/_rels/slide61.xml.rels" ContentType="application/vnd.openxmlformats-package.relationships+xml"/>
  <Override PartName="/ppt/slides/_rels/slide53.xml.rels" ContentType="application/vnd.openxmlformats-package.relationships+xml"/>
  <Override PartName="/ppt/slides/_rels/slide67.xml.rels" ContentType="application/vnd.openxmlformats-package.relationships+xml"/>
  <Override PartName="/ppt/slides/_rels/slide1.xml.rels" ContentType="application/vnd.openxmlformats-package.relationships+xml"/>
  <Override PartName="/ppt/slides/_rels/slide66.xml.rels" ContentType="application/vnd.openxmlformats-package.relationships+xml"/>
  <Override PartName="/ppt/slides/_rels/slide29.xml.rels" ContentType="application/vnd.openxmlformats-package.relationships+xml"/>
  <Override PartName="/ppt/slides/_rels/slide17.xml.rels" ContentType="application/vnd.openxmlformats-package.relationships+xml"/>
  <Override PartName="/ppt/slides/_rels/slide65.xml.rels" ContentType="application/vnd.openxmlformats-package.relationships+xml"/>
  <Override PartName="/ppt/slides/_rels/slide42.xml.rels" ContentType="application/vnd.openxmlformats-package.relationships+xml"/>
  <Override PartName="/ppt/slides/_rels/slide58.xml.rels" ContentType="application/vnd.openxmlformats-package.relationships+xml"/>
  <Override PartName="/ppt/slides/_rels/slide44.xml.rels" ContentType="application/vnd.openxmlformats-package.relationships+xml"/>
  <Override PartName="/ppt/slides/_rels/slide28.xml.rels" ContentType="application/vnd.openxmlformats-package.relationships+xml"/>
  <Override PartName="/ppt/slides/_rels/slide41.xml.rels" ContentType="application/vnd.openxmlformats-package.relationships+xml"/>
  <Override PartName="/ppt/slides/_rels/slide22.xml.rels" ContentType="application/vnd.openxmlformats-package.relationships+xml"/>
  <Override PartName="/ppt/slides/_rels/slide64.xml.rels" ContentType="application/vnd.openxmlformats-package.relationships+xml"/>
  <Override PartName="/ppt/slides/_rels/slide63.xml.rels" ContentType="application/vnd.openxmlformats-package.relationships+xml"/>
  <Override PartName="/ppt/slides/_rels/slide27.xml.rels" ContentType="application/vnd.openxmlformats-package.relationships+xml"/>
  <Override PartName="/ppt/slides/_rels/slide37.xml.rels" ContentType="application/vnd.openxmlformats-package.relationships+xml"/>
  <Override PartName="/ppt/slides/_rels/slide19.xml.rels" ContentType="application/vnd.openxmlformats-package.relationships+xml"/>
  <Override PartName="/ppt/slides/_rels/slide3.xml.rels" ContentType="application/vnd.openxmlformats-package.relationships+xml"/>
  <Override PartName="/ppt/slides/_rels/slide34.xml.rels" ContentType="application/vnd.openxmlformats-package.relationships+xml"/>
  <Override PartName="/ppt/slides/_rels/slide4.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49.xml.rels" ContentType="application/vnd.openxmlformats-package.relationships+xml"/>
  <Override PartName="/ppt/slides/_rels/slide39.xml.rels" ContentType="application/vnd.openxmlformats-package.relationships+xml"/>
  <Override PartName="/ppt/slides/_rels/slide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31.xml.rels" ContentType="application/vnd.openxmlformats-package.relationships+xml"/>
  <Override PartName="/ppt/slides/_rels/slide33.xml.rels" ContentType="application/vnd.openxmlformats-package.relationships+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11.xml" ContentType="application/vnd.openxmlformats-officedocument.presentationml.slide+xml"/>
  <Override PartName="/ppt/slides/slide13.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40.xml" ContentType="application/vnd.openxmlformats-officedocument.presentationml.slide+xml"/>
  <Override PartName="/ppt/slides/slide8.xml" ContentType="application/vnd.openxmlformats-officedocument.presentationml.slide+xml"/>
  <Override PartName="/ppt/slides/slide46.xml" ContentType="application/vnd.openxmlformats-officedocument.presentationml.slide+xml"/>
  <Override PartName="/ppt/slides/slide27.xml" ContentType="application/vnd.openxmlformats-officedocument.presentationml.slide+xml"/>
  <Override PartName="/ppt/slides/slide43.xml" ContentType="application/vnd.openxmlformats-officedocument.presentationml.slide+xml"/>
  <Override PartName="/ppt/slides/slide48.xml" ContentType="application/vnd.openxmlformats-officedocument.presentationml.slide+xml"/>
  <Override PartName="/ppt/slides/slide62.xml" ContentType="application/vnd.openxmlformats-officedocument.presentationml.slide+xml"/>
  <Override PartName="/ppt/slides/slide31.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66.xml" ContentType="application/vnd.openxmlformats-officedocument.presentationml.slide+xml"/>
  <Override PartName="/ppt/slides/slide7.xml" ContentType="application/vnd.openxmlformats-officedocument.presentationml.slide+xml"/>
  <Override PartName="/ppt/slides/slide58.xml" ContentType="application/vnd.openxmlformats-officedocument.presentationml.slide+xml"/>
  <Override PartName="/ppt/slides/slide15.xml" ContentType="application/vnd.openxmlformats-officedocument.presentationml.slide+xml"/>
  <Override PartName="/ppt/slides/slide65.xml" ContentType="application/vnd.openxmlformats-officedocument.presentationml.slide+xml"/>
  <Override PartName="/ppt/slides/slide16.xml" ContentType="application/vnd.openxmlformats-officedocument.presentationml.slide+xml"/>
  <Override PartName="/ppt/slides/slide47.xml" ContentType="application/vnd.openxmlformats-officedocument.presentationml.slide+xml"/>
  <Override PartName="/ppt/slides/slide37.xml" ContentType="application/vnd.openxmlformats-officedocument.presentationml.slide+xml"/>
  <Override PartName="/ppt/slides/slide61.xml" ContentType="application/vnd.openxmlformats-officedocument.presentationml.slide+xml"/>
  <Override PartName="/ppt/slides/slide14.xml" ContentType="application/vnd.openxmlformats-officedocument.presentationml.slide+xml"/>
  <Override PartName="/ppt/slides/slide29.xml" ContentType="application/vnd.openxmlformats-officedocument.presentationml.slide+xml"/>
  <Override PartName="/ppt/slides/slide10.xml" ContentType="application/vnd.openxmlformats-officedocument.presentationml.slide+xml"/>
  <Override PartName="/ppt/slides/slide63.xml" ContentType="application/vnd.openxmlformats-officedocument.presentationml.slide+xml"/>
  <Override PartName="/ppt/slides/slide67.xml" ContentType="application/vnd.openxmlformats-officedocument.presentationml.slide+xml"/>
  <Override PartName="/ppt/slides/slide28.xml" ContentType="application/vnd.openxmlformats-officedocument.presentationml.slide+xml"/>
  <Override PartName="/ppt/slides/slide12.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23.xml" ContentType="application/vnd.openxmlformats-officedocument.presentationml.slide+xml"/>
  <Override PartName="/ppt/slides/slide41.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18.xml" ContentType="application/vnd.openxmlformats-officedocument.presentationml.slide+xml"/>
  <Override PartName="/ppt/slides/slide4.xml" ContentType="application/vnd.openxmlformats-officedocument.presentationml.slide+xml"/>
  <Override PartName="/ppt/slides/slide49.xml" ContentType="application/vnd.openxmlformats-officedocument.presentationml.slide+xml"/>
  <Override PartName="/ppt/slides/slide68.xml" ContentType="application/vnd.openxmlformats-officedocument.presentationml.slide+xml"/>
  <Override PartName="/ppt/slides/slide21.xml" ContentType="application/vnd.openxmlformats-officedocument.presentationml.slide+xml"/>
  <Override PartName="/ppt/slides/slide26.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22.xml" ContentType="application/vnd.openxmlformats-officedocument.presentationml.slide+xml"/>
  <Override PartName="/ppt/slides/slide25.xml" ContentType="application/vnd.openxmlformats-officedocument.presentationml.slide+xml"/>
  <Override PartName="/ppt/slides/slide59.xml" ContentType="application/vnd.openxmlformats-officedocument.presentationml.slide+xml"/>
  <Override PartName="/ppt/slides/slide56.xml" ContentType="application/vnd.openxmlformats-officedocument.presentationml.slide+xml"/>
  <Override PartName="/ppt/slides/slide50.xml" ContentType="application/vnd.openxmlformats-officedocument.presentationml.slide+xml"/>
  <Override PartName="/ppt/slides/slide24.xml" ContentType="application/vnd.openxmlformats-officedocument.presentationml.slide+xml"/>
  <Override PartName="/ppt/slides/slide52.xml" ContentType="application/vnd.openxmlformats-officedocument.presentationml.slide+xml"/>
  <Override PartName="/ppt/slides/slide30.xml" ContentType="application/vnd.openxmlformats-officedocument.presentationml.slide+xml"/>
  <Override PartName="/ppt/slides/slide39.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9.xml" ContentType="application/vnd.openxmlformats-officedocument.presentationml.slide+xml"/>
  <Override PartName="/ppt/slides/slide34.xml" ContentType="application/vnd.openxmlformats-officedocument.presentationml.slide+xml"/>
  <Override PartName="/ppt/slides/slide6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8.xml" ContentType="application/vnd.openxmlformats-officedocument.presentationml.slide+xml"/>
  <Override PartName="/ppt/notesSlides/_rels/notesSlide67.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6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Lst>
  <p:sldSz cx="12193588" cy="6858000"/>
  <p:notesSz cx="6858000" cy="1857375"/>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gl-ES" sz="4400" strike="noStrike" u="none">
                <a:solidFill>
                  <a:srgbClr val="000000"/>
                </a:solidFill>
                <a:effectLst/>
                <a:uFillTx/>
                <a:latin typeface="Arial"/>
              </a:rPr>
              <a:t>Prema para mover a diapositiva</a:t>
            </a:r>
            <a:endParaRPr b="0" lang="gl-ES" sz="4400" strike="noStrike" u="none">
              <a:solidFill>
                <a:srgbClr val="000000"/>
              </a:solidFill>
              <a:effectLst/>
              <a:uFillTx/>
              <a:latin typeface="Arial"/>
            </a:endParaRPr>
          </a:p>
        </p:txBody>
      </p:sp>
      <p:sp>
        <p:nvSpPr>
          <p:cNvPr id="68"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indent="0">
              <a:buNone/>
            </a:pPr>
            <a:r>
              <a:rPr b="0" lang="gl-ES" sz="2000" strike="noStrike" u="none">
                <a:solidFill>
                  <a:srgbClr val="000000"/>
                </a:solidFill>
                <a:effectLst/>
                <a:uFillTx/>
                <a:latin typeface="Arial"/>
              </a:rPr>
              <a:t>Prema para editar o formato de notas</a:t>
            </a:r>
            <a:endParaRPr b="0" lang="gl-ES" sz="2000" strike="noStrike" u="none">
              <a:solidFill>
                <a:srgbClr val="000000"/>
              </a:solidFill>
              <a:effectLst/>
              <a:uFillTx/>
              <a:latin typeface="Arial"/>
            </a:endParaRPr>
          </a:p>
        </p:txBody>
      </p:sp>
      <p:sp>
        <p:nvSpPr>
          <p:cNvPr id="69"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gl-ES" sz="1400" strike="noStrike" u="none">
                <a:solidFill>
                  <a:srgbClr val="000000"/>
                </a:solidFill>
                <a:effectLst/>
                <a:uFillTx/>
                <a:latin typeface="Times New Roman"/>
              </a:rPr>
              <a:t>&lt;cabeceira&gt;</a:t>
            </a:r>
            <a:endParaRPr b="0" lang="gl-ES" sz="1400" strike="noStrike" u="none">
              <a:solidFill>
                <a:srgbClr val="000000"/>
              </a:solidFill>
              <a:effectLst/>
              <a:uFillTx/>
              <a:latin typeface="Times New Roman"/>
            </a:endParaRPr>
          </a:p>
        </p:txBody>
      </p:sp>
      <p:sp>
        <p:nvSpPr>
          <p:cNvPr id="70" name="PlaceHolder 4"/>
          <p:cNvSpPr>
            <a:spLocks noGrp="1"/>
          </p:cNvSpPr>
          <p:nvPr>
            <p:ph type="dt" idx="34"/>
          </p:nvPr>
        </p:nvSpPr>
        <p:spPr>
          <a:xfrm>
            <a:off x="4278960" y="0"/>
            <a:ext cx="3280680" cy="534240"/>
          </a:xfrm>
          <a:prstGeom prst="rect">
            <a:avLst/>
          </a:prstGeom>
          <a:noFill/>
          <a:ln w="0">
            <a:noFill/>
          </a:ln>
        </p:spPr>
        <p:txBody>
          <a:bodyPr lIns="0" rIns="0" tIns="0" bIns="0" anchor="t">
            <a:noAutofit/>
          </a:bodyPr>
          <a:lstStyle>
            <a:lvl1pPr indent="0" algn="r">
              <a:buNone/>
              <a:defRPr b="0" lang="gl-ES" sz="1400" strike="noStrike" u="none">
                <a:solidFill>
                  <a:srgbClr val="000000"/>
                </a:solidFill>
                <a:effectLst/>
                <a:uFillTx/>
                <a:latin typeface="Times New Roman"/>
              </a:defRPr>
            </a:lvl1pPr>
          </a:lstStyle>
          <a:p>
            <a:pPr indent="0" algn="r">
              <a:buNone/>
            </a:pPr>
            <a:r>
              <a:rPr b="0" lang="gl-ES" sz="1400" strike="noStrike" u="none">
                <a:solidFill>
                  <a:srgbClr val="000000"/>
                </a:solidFill>
                <a:effectLst/>
                <a:uFillTx/>
                <a:latin typeface="Times New Roman"/>
              </a:rPr>
              <a:t>&lt;data/hora&gt;</a:t>
            </a:r>
            <a:endParaRPr b="0" lang="gl-ES" sz="1400" strike="noStrike" u="none">
              <a:solidFill>
                <a:srgbClr val="000000"/>
              </a:solidFill>
              <a:effectLst/>
              <a:uFillTx/>
              <a:latin typeface="Times New Roman"/>
            </a:endParaRPr>
          </a:p>
        </p:txBody>
      </p:sp>
      <p:sp>
        <p:nvSpPr>
          <p:cNvPr id="71" name="PlaceHolder 5"/>
          <p:cNvSpPr>
            <a:spLocks noGrp="1"/>
          </p:cNvSpPr>
          <p:nvPr>
            <p:ph type="ftr" idx="35"/>
          </p:nvPr>
        </p:nvSpPr>
        <p:spPr>
          <a:xfrm>
            <a:off x="0" y="10157400"/>
            <a:ext cx="3280680" cy="534240"/>
          </a:xfrm>
          <a:prstGeom prst="rect">
            <a:avLst/>
          </a:prstGeom>
          <a:noFill/>
          <a:ln w="0">
            <a:noFill/>
          </a:ln>
        </p:spPr>
        <p:txBody>
          <a:bodyPr lIns="0" rIns="0" tIns="0" bIns="0" anchor="b">
            <a:noAutofit/>
          </a:bodyPr>
          <a:lstStyle>
            <a:lvl1pPr indent="0">
              <a:buNone/>
              <a:defRPr b="0" lang="gl-ES" sz="1400" strike="noStrike" u="none">
                <a:solidFill>
                  <a:srgbClr val="000000"/>
                </a:solidFill>
                <a:effectLst/>
                <a:uFillTx/>
                <a:latin typeface="Times New Roman"/>
              </a:defRPr>
            </a:lvl1pPr>
          </a:lstStyle>
          <a:p>
            <a:pPr indent="0">
              <a:buNone/>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72" name="PlaceHolder 6"/>
          <p:cNvSpPr>
            <a:spLocks noGrp="1"/>
          </p:cNvSpPr>
          <p:nvPr>
            <p:ph type="sldNum" idx="36"/>
          </p:nvPr>
        </p:nvSpPr>
        <p:spPr>
          <a:xfrm>
            <a:off x="4278960" y="10157400"/>
            <a:ext cx="3280680" cy="534240"/>
          </a:xfrm>
          <a:prstGeom prst="rect">
            <a:avLst/>
          </a:prstGeom>
          <a:noFill/>
          <a:ln w="0">
            <a:noFill/>
          </a:ln>
        </p:spPr>
        <p:txBody>
          <a:bodyPr lIns="0" rIns="0" tIns="0" bIns="0" anchor="b">
            <a:noAutofit/>
          </a:bodyPr>
          <a:lstStyle>
            <a:lvl1pPr indent="0" algn="r">
              <a:buNone/>
              <a:defRPr b="0" lang="gl-ES" sz="1400" strike="noStrike" u="none">
                <a:solidFill>
                  <a:srgbClr val="000000"/>
                </a:solidFill>
                <a:effectLst/>
                <a:uFillTx/>
                <a:latin typeface="Times New Roman"/>
              </a:defRPr>
            </a:lvl1pPr>
          </a:lstStyle>
          <a:p>
            <a:pPr indent="0" algn="r">
              <a:buNone/>
            </a:pPr>
            <a:fld id="{B33C1E8A-829C-499D-BFA5-0EB33546695D}" type="slidenum">
              <a:rPr b="0" lang="gl-ES" sz="1400" strike="noStrike" u="none">
                <a:solidFill>
                  <a:srgbClr val="000000"/>
                </a:solidFill>
                <a:effectLst/>
                <a:uFillTx/>
                <a:latin typeface="Times New Roman"/>
              </a:rPr>
              <a:t>&lt;número&gt;</a:t>
            </a:fld>
            <a:endParaRPr b="0" lang="gl-E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67.xml.rels><?xml version="1.0" encoding="UTF-8"?>
<Relationships xmlns="http://schemas.openxmlformats.org/package/2006/relationships"><Relationship Id="rId1" Type="http://schemas.openxmlformats.org/officeDocument/2006/relationships/slide" Target="../slides/slide67.xml"/><Relationship Id="rId2" Type="http://schemas.openxmlformats.org/officeDocument/2006/relationships/notesMaster" Target="../notesMasters/notesMaster1.xml"/>
</Relationship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PlaceHolder 1"/>
          <p:cNvSpPr>
            <a:spLocks noGrp="1"/>
          </p:cNvSpPr>
          <p:nvPr>
            <p:ph type="sldImg"/>
          </p:nvPr>
        </p:nvSpPr>
        <p:spPr>
          <a:xfrm>
            <a:off x="685800" y="1143000"/>
            <a:ext cx="5483880" cy="3083760"/>
          </a:xfrm>
          <a:prstGeom prst="rect">
            <a:avLst/>
          </a:prstGeom>
          <a:ln w="0">
            <a:noFill/>
          </a:ln>
        </p:spPr>
      </p:sp>
      <p:sp>
        <p:nvSpPr>
          <p:cNvPr id="316" name="PlaceHolder 2"/>
          <p:cNvSpPr>
            <a:spLocks noGrp="1"/>
          </p:cNvSpPr>
          <p:nvPr>
            <p:ph type="body"/>
          </p:nvPr>
        </p:nvSpPr>
        <p:spPr>
          <a:xfrm>
            <a:off x="685800" y="4400640"/>
            <a:ext cx="5483880" cy="3597840"/>
          </a:xfrm>
          <a:prstGeom prst="rect">
            <a:avLst/>
          </a:prstGeom>
          <a:noFill/>
          <a:ln w="0">
            <a:noFill/>
          </a:ln>
        </p:spPr>
        <p:txBody>
          <a:bodyPr lIns="91440" rIns="91440" tIns="45720" bIns="45720" anchor="t">
            <a:noAutofit/>
          </a:bodyPr>
          <a:p>
            <a:pPr indent="0">
              <a:buNone/>
            </a:pPr>
            <a:endParaRPr b="0" lang="gl-ES" sz="1800" strike="noStrike" u="none">
              <a:solidFill>
                <a:srgbClr val="000000"/>
              </a:solidFill>
              <a:effectLst/>
              <a:uFillTx/>
              <a:latin typeface="Arial"/>
            </a:endParaRPr>
          </a:p>
        </p:txBody>
      </p:sp>
      <p:sp>
        <p:nvSpPr>
          <p:cNvPr id="317" name="PlaceHolder 3"/>
          <p:cNvSpPr>
            <a:spLocks noGrp="1"/>
          </p:cNvSpPr>
          <p:nvPr>
            <p:ph type="sldNum" idx="41"/>
          </p:nvPr>
        </p:nvSpPr>
        <p:spPr>
          <a:xfrm>
            <a:off x="3884760" y="8685360"/>
            <a:ext cx="2969280" cy="4561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D8D5E3A-90EB-441E-B650-ED415B6E99CA}" type="slidenum">
              <a:rPr b="0" lang="en-US" sz="1200" strike="noStrike" u="none">
                <a:solidFill>
                  <a:srgbClr val="000000"/>
                </a:solidFill>
                <a:effectLst/>
                <a:uFillTx/>
                <a:latin typeface="Times New Roman"/>
              </a:rPr>
              <a:t>&lt;número&gt;</a:t>
            </a:fld>
            <a:endParaRPr b="0" lang="gl-ES"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PlaceHolder 1"/>
          <p:cNvSpPr>
            <a:spLocks noGrp="1"/>
          </p:cNvSpPr>
          <p:nvPr>
            <p:ph type="sldImg"/>
          </p:nvPr>
        </p:nvSpPr>
        <p:spPr>
          <a:xfrm>
            <a:off x="685800" y="1143000"/>
            <a:ext cx="5483880" cy="3083760"/>
          </a:xfrm>
          <a:prstGeom prst="rect">
            <a:avLst/>
          </a:prstGeom>
          <a:ln w="0">
            <a:noFill/>
          </a:ln>
        </p:spPr>
      </p:sp>
      <p:sp>
        <p:nvSpPr>
          <p:cNvPr id="319" name="PlaceHolder 2"/>
          <p:cNvSpPr>
            <a:spLocks noGrp="1"/>
          </p:cNvSpPr>
          <p:nvPr>
            <p:ph type="body"/>
          </p:nvPr>
        </p:nvSpPr>
        <p:spPr>
          <a:xfrm>
            <a:off x="685800" y="4400640"/>
            <a:ext cx="5483880" cy="3597840"/>
          </a:xfrm>
          <a:prstGeom prst="rect">
            <a:avLst/>
          </a:prstGeom>
          <a:noFill/>
          <a:ln w="0">
            <a:noFill/>
          </a:ln>
        </p:spPr>
        <p:txBody>
          <a:bodyPr lIns="91440" rIns="91440" tIns="45720" bIns="45720" anchor="t">
            <a:noAutofit/>
          </a:bodyPr>
          <a:p>
            <a:pPr indent="0">
              <a:buNone/>
            </a:pPr>
            <a:endParaRPr b="0" lang="gl-ES" sz="1800" strike="noStrike" u="none">
              <a:solidFill>
                <a:srgbClr val="000000"/>
              </a:solidFill>
              <a:effectLst/>
              <a:uFillTx/>
              <a:latin typeface="Arial"/>
            </a:endParaRPr>
          </a:p>
        </p:txBody>
      </p:sp>
      <p:sp>
        <p:nvSpPr>
          <p:cNvPr id="320" name="PlaceHolder 3"/>
          <p:cNvSpPr>
            <a:spLocks noGrp="1"/>
          </p:cNvSpPr>
          <p:nvPr>
            <p:ph type="sldNum" idx="42"/>
          </p:nvPr>
        </p:nvSpPr>
        <p:spPr>
          <a:xfrm>
            <a:off x="3884760" y="8685360"/>
            <a:ext cx="2969280" cy="4561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33CCC87-1371-4E01-AA54-2BF4CE9ABFA0}" type="slidenum">
              <a:rPr b="0" lang="en-US" sz="1200" strike="noStrike" u="none">
                <a:solidFill>
                  <a:srgbClr val="000000"/>
                </a:solidFill>
                <a:effectLst/>
                <a:uFillTx/>
                <a:latin typeface="Times New Roman"/>
              </a:rPr>
              <a:t>&lt;número&gt;</a:t>
            </a:fld>
            <a:endParaRPr b="0" lang="gl-ES" sz="1200" strike="noStrike" u="none">
              <a:solidFill>
                <a:srgbClr val="000000"/>
              </a:solidFill>
              <a:effectLst/>
              <a:uFillTx/>
              <a:latin typeface="Times New Roman"/>
            </a:endParaRPr>
          </a:p>
        </p:txBody>
      </p:sp>
    </p:spTree>
  </p:cSld>
</p:notes>
</file>

<file path=ppt/notesSlides/notesSlide6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PlaceHolder 1"/>
          <p:cNvSpPr>
            <a:spLocks noGrp="1"/>
          </p:cNvSpPr>
          <p:nvPr>
            <p:ph type="sldImg"/>
          </p:nvPr>
        </p:nvSpPr>
        <p:spPr>
          <a:xfrm>
            <a:off x="685800" y="1143000"/>
            <a:ext cx="5483880" cy="3083760"/>
          </a:xfrm>
          <a:prstGeom prst="rect">
            <a:avLst/>
          </a:prstGeom>
          <a:ln w="0">
            <a:noFill/>
          </a:ln>
        </p:spPr>
      </p:sp>
      <p:sp>
        <p:nvSpPr>
          <p:cNvPr id="322" name="PlaceHolder 2"/>
          <p:cNvSpPr>
            <a:spLocks noGrp="1"/>
          </p:cNvSpPr>
          <p:nvPr>
            <p:ph type="body"/>
          </p:nvPr>
        </p:nvSpPr>
        <p:spPr>
          <a:xfrm>
            <a:off x="685800" y="4400640"/>
            <a:ext cx="5483880" cy="3597840"/>
          </a:xfrm>
          <a:prstGeom prst="rect">
            <a:avLst/>
          </a:prstGeom>
          <a:noFill/>
          <a:ln w="0">
            <a:noFill/>
          </a:ln>
        </p:spPr>
        <p:txBody>
          <a:bodyPr lIns="91440" rIns="91440" tIns="45720" bIns="45720" anchor="t">
            <a:noAutofit/>
          </a:bodyPr>
          <a:p>
            <a:pPr indent="0">
              <a:buNone/>
            </a:pPr>
            <a:endParaRPr b="0" lang="gl-ES" sz="1800" strike="noStrike" u="none">
              <a:solidFill>
                <a:srgbClr val="000000"/>
              </a:solidFill>
              <a:effectLst/>
              <a:uFillTx/>
              <a:latin typeface="Arial"/>
            </a:endParaRPr>
          </a:p>
        </p:txBody>
      </p:sp>
      <p:sp>
        <p:nvSpPr>
          <p:cNvPr id="323" name="PlaceHolder 3"/>
          <p:cNvSpPr>
            <a:spLocks noGrp="1"/>
          </p:cNvSpPr>
          <p:nvPr>
            <p:ph type="sldNum" idx="43"/>
          </p:nvPr>
        </p:nvSpPr>
        <p:spPr>
          <a:xfrm>
            <a:off x="3884760" y="8685360"/>
            <a:ext cx="2969280" cy="4561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C2E3A9D3-7782-4EE8-9FC1-D075A16D10F9}" type="slidenum">
              <a:rPr b="0" lang="en-US" sz="1200" strike="noStrike" u="none">
                <a:solidFill>
                  <a:srgbClr val="000000"/>
                </a:solidFill>
                <a:effectLst/>
                <a:uFillTx/>
                <a:latin typeface="Times New Roman"/>
              </a:rPr>
              <a:t>&lt;número&gt;</a:t>
            </a:fld>
            <a:endParaRPr b="0" lang="gl-ES"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bg>
      <p:bgPr>
        <a:solidFill>
          <a:srgbClr val="ffffff"/>
        </a:solidFill>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838080" y="365040"/>
            <a:ext cx="10514160" cy="132300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a:t>
            </a:r>
            <a:r>
              <a:rPr b="0" lang="en-US" sz="4400" strike="noStrike" u="none">
                <a:solidFill>
                  <a:schemeClr val="dk1"/>
                </a:solidFill>
                <a:effectLst/>
                <a:uFillTx/>
                <a:latin typeface="Calibri Light"/>
              </a:rPr>
              <a:t>Master title </a:t>
            </a:r>
            <a:r>
              <a:rPr b="0" lang="en-US" sz="4400" strike="noStrike" u="none">
                <a:solidFill>
                  <a:schemeClr val="dk1"/>
                </a:solidFill>
                <a:effectLst/>
                <a:uFillTx/>
                <a:latin typeface="Calibri Light"/>
              </a:rPr>
              <a:t>style</a:t>
            </a:r>
            <a:endParaRPr b="0" lang="gl-ES" sz="4400" strike="noStrike" u="none">
              <a:solidFill>
                <a:srgbClr val="000000"/>
              </a:solidFill>
              <a:effectLst/>
              <a:uFillTx/>
              <a:latin typeface="Arial"/>
            </a:endParaRPr>
          </a:p>
        </p:txBody>
      </p:sp>
      <p:sp>
        <p:nvSpPr>
          <p:cNvPr id="3" name="PlaceHolder 2"/>
          <p:cNvSpPr>
            <a:spLocks noGrp="1"/>
          </p:cNvSpPr>
          <p:nvPr>
            <p:ph type="dt" idx="1"/>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4" name="PlaceHolder 3"/>
          <p:cNvSpPr>
            <a:spLocks noGrp="1"/>
          </p:cNvSpPr>
          <p:nvPr>
            <p:ph type="ftr" idx="2"/>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5" name="PlaceHolder 4"/>
          <p:cNvSpPr>
            <a:spLocks noGrp="1"/>
          </p:cNvSpPr>
          <p:nvPr>
            <p:ph type="sldNum" idx="3"/>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8A001CDD-6326-4A4F-B49F-F26D4B774405}"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
        <p:nvSpPr>
          <p:cNvPr id="6" name="PlaceHolder 5"/>
          <p:cNvSpPr>
            <a:spLocks noGrp="1"/>
          </p:cNvSpPr>
          <p:nvPr>
            <p:ph type="body"/>
          </p:nvPr>
        </p:nvSpPr>
        <p:spPr>
          <a:xfrm>
            <a:off x="609480" y="1604520"/>
            <a:ext cx="10971360" cy="39751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Prema para editar o formato de texto do esquema</a:t>
            </a:r>
            <a:endParaRPr b="0" lang="gl-E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Segundo nivel do esquema</a:t>
            </a:r>
            <a:endParaRPr b="0" lang="gl-E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Terceiro nivel do esquema</a:t>
            </a:r>
            <a:endParaRPr b="0" lang="gl-E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Cuarto nivel do esquema</a:t>
            </a:r>
            <a:endParaRPr b="0" lang="gl-E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Quinto nivel do esquema</a:t>
            </a:r>
            <a:endParaRPr b="0" lang="gl-E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Sexto nivel do esquema</a:t>
            </a:r>
            <a:endParaRPr b="0" lang="gl-E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Sétimo nivel do esquema</a:t>
            </a:r>
            <a:endParaRPr b="0" lang="gl-ES"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bg>
      <p:bgPr>
        <a:solidFill>
          <a:srgbClr val="ffffff"/>
        </a:solidFill>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838080" y="365040"/>
            <a:ext cx="10514160" cy="132300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gl-ES" sz="4400" strike="noStrike" u="none">
              <a:solidFill>
                <a:srgbClr val="000000"/>
              </a:solidFill>
              <a:effectLst/>
              <a:uFillTx/>
              <a:latin typeface="Arial"/>
            </a:endParaRPr>
          </a:p>
        </p:txBody>
      </p:sp>
      <p:sp>
        <p:nvSpPr>
          <p:cNvPr id="44" name="PlaceHolder 2"/>
          <p:cNvSpPr>
            <a:spLocks noGrp="1"/>
          </p:cNvSpPr>
          <p:nvPr>
            <p:ph type="body"/>
          </p:nvPr>
        </p:nvSpPr>
        <p:spPr>
          <a:xfrm>
            <a:off x="838080" y="1825560"/>
            <a:ext cx="10514160" cy="434880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45" name="PlaceHolder 3"/>
          <p:cNvSpPr>
            <a:spLocks noGrp="1"/>
          </p:cNvSpPr>
          <p:nvPr>
            <p:ph type="dt" idx="22"/>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46" name="PlaceHolder 4"/>
          <p:cNvSpPr>
            <a:spLocks noGrp="1"/>
          </p:cNvSpPr>
          <p:nvPr>
            <p:ph type="ftr" idx="23"/>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47" name="PlaceHolder 5"/>
          <p:cNvSpPr>
            <a:spLocks noGrp="1"/>
          </p:cNvSpPr>
          <p:nvPr>
            <p:ph type="sldNum" idx="24"/>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17BA67FA-F615-4232-9AE8-A71A34FCF107}"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bg>
      <p:bgPr>
        <a:solidFill>
          <a:srgbClr val="ffffff"/>
        </a:solidFill>
      </p:bgPr>
    </p:bg>
    <p:spTree>
      <p:nvGrpSpPr>
        <p:cNvPr id="1" name=""/>
        <p:cNvGrpSpPr/>
        <p:nvPr/>
      </p:nvGrpSpPr>
      <p:grpSpPr>
        <a:xfrm>
          <a:off x="0" y="0"/>
          <a:ext cx="0" cy="0"/>
          <a:chOff x="0" y="0"/>
          <a:chExt cx="0" cy="0"/>
        </a:xfrm>
      </p:grpSpPr>
      <p:sp>
        <p:nvSpPr>
          <p:cNvPr id="48" name="PlaceHolder 1"/>
          <p:cNvSpPr>
            <a:spLocks noGrp="1"/>
          </p:cNvSpPr>
          <p:nvPr>
            <p:ph type="title"/>
          </p:nvPr>
        </p:nvSpPr>
        <p:spPr>
          <a:xfrm>
            <a:off x="831960" y="1709640"/>
            <a:ext cx="10514160" cy="285012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gl-ES" sz="6000" strike="noStrike" u="none">
              <a:solidFill>
                <a:srgbClr val="000000"/>
              </a:solidFill>
              <a:effectLst/>
              <a:uFillTx/>
              <a:latin typeface="Arial"/>
            </a:endParaRPr>
          </a:p>
        </p:txBody>
      </p:sp>
      <p:sp>
        <p:nvSpPr>
          <p:cNvPr id="49" name="PlaceHolder 2"/>
          <p:cNvSpPr>
            <a:spLocks noGrp="1"/>
          </p:cNvSpPr>
          <p:nvPr>
            <p:ph type="body"/>
          </p:nvPr>
        </p:nvSpPr>
        <p:spPr>
          <a:xfrm>
            <a:off x="831960" y="4589640"/>
            <a:ext cx="10514160" cy="149760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gl-ES" sz="2400" strike="noStrike" u="none">
              <a:solidFill>
                <a:srgbClr val="000000"/>
              </a:solidFill>
              <a:effectLst/>
              <a:uFillTx/>
              <a:latin typeface="Arial"/>
            </a:endParaRPr>
          </a:p>
        </p:txBody>
      </p:sp>
      <p:sp>
        <p:nvSpPr>
          <p:cNvPr id="50" name="PlaceHolder 3"/>
          <p:cNvSpPr>
            <a:spLocks noGrp="1"/>
          </p:cNvSpPr>
          <p:nvPr>
            <p:ph type="dt" idx="25"/>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51" name="PlaceHolder 4"/>
          <p:cNvSpPr>
            <a:spLocks noGrp="1"/>
          </p:cNvSpPr>
          <p:nvPr>
            <p:ph type="ftr" idx="26"/>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52" name="PlaceHolder 5"/>
          <p:cNvSpPr>
            <a:spLocks noGrp="1"/>
          </p:cNvSpPr>
          <p:nvPr>
            <p:ph type="sldNum" idx="27"/>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AC7CFAF9-D48D-4A81-B8BF-8C6F189F711D}"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bg>
      <p:bgPr>
        <a:solidFill>
          <a:srgbClr val="ffffff"/>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4160" cy="132300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gl-ES" sz="4400" strike="noStrike" u="none">
              <a:solidFill>
                <a:srgbClr val="000000"/>
              </a:solidFill>
              <a:effectLst/>
              <a:uFillTx/>
              <a:latin typeface="Arial"/>
            </a:endParaRPr>
          </a:p>
        </p:txBody>
      </p:sp>
      <p:sp>
        <p:nvSpPr>
          <p:cNvPr id="54" name="PlaceHolder 2"/>
          <p:cNvSpPr>
            <a:spLocks noGrp="1"/>
          </p:cNvSpPr>
          <p:nvPr>
            <p:ph type="body"/>
          </p:nvPr>
        </p:nvSpPr>
        <p:spPr>
          <a:xfrm>
            <a:off x="838080" y="1825560"/>
            <a:ext cx="5179320" cy="434880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55" name="PlaceHolder 3"/>
          <p:cNvSpPr>
            <a:spLocks noGrp="1"/>
          </p:cNvSpPr>
          <p:nvPr>
            <p:ph type="body"/>
          </p:nvPr>
        </p:nvSpPr>
        <p:spPr>
          <a:xfrm>
            <a:off x="6172560" y="1825560"/>
            <a:ext cx="5179320" cy="434880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56" name="PlaceHolder 4"/>
          <p:cNvSpPr>
            <a:spLocks noGrp="1"/>
          </p:cNvSpPr>
          <p:nvPr>
            <p:ph type="dt" idx="28"/>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57" name="PlaceHolder 5"/>
          <p:cNvSpPr>
            <a:spLocks noGrp="1"/>
          </p:cNvSpPr>
          <p:nvPr>
            <p:ph type="ftr" idx="29"/>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58" name="PlaceHolder 6"/>
          <p:cNvSpPr>
            <a:spLocks noGrp="1"/>
          </p:cNvSpPr>
          <p:nvPr>
            <p:ph type="sldNum" idx="30"/>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CA7B0C98-8565-48EB-8B2B-BABEFFBF8C8D}"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bg>
      <p:bgPr>
        <a:solidFill>
          <a:srgbClr val="ffffff"/>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839880" y="365040"/>
            <a:ext cx="10514160" cy="132300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gl-ES" sz="4400" strike="noStrike" u="none">
              <a:solidFill>
                <a:srgbClr val="000000"/>
              </a:solidFill>
              <a:effectLst/>
              <a:uFillTx/>
              <a:latin typeface="Arial"/>
            </a:endParaRPr>
          </a:p>
        </p:txBody>
      </p:sp>
      <p:sp>
        <p:nvSpPr>
          <p:cNvPr id="60" name="PlaceHolder 2"/>
          <p:cNvSpPr>
            <a:spLocks noGrp="1"/>
          </p:cNvSpPr>
          <p:nvPr>
            <p:ph type="body"/>
          </p:nvPr>
        </p:nvSpPr>
        <p:spPr>
          <a:xfrm>
            <a:off x="839880" y="1681200"/>
            <a:ext cx="5155560" cy="82152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gl-ES" sz="2400" strike="noStrike" u="none">
              <a:solidFill>
                <a:srgbClr val="000000"/>
              </a:solidFill>
              <a:effectLst/>
              <a:uFillTx/>
              <a:latin typeface="Arial"/>
            </a:endParaRPr>
          </a:p>
        </p:txBody>
      </p:sp>
      <p:sp>
        <p:nvSpPr>
          <p:cNvPr id="61" name="PlaceHolder 3"/>
          <p:cNvSpPr>
            <a:spLocks noGrp="1"/>
          </p:cNvSpPr>
          <p:nvPr>
            <p:ph type="body"/>
          </p:nvPr>
        </p:nvSpPr>
        <p:spPr>
          <a:xfrm>
            <a:off x="839880" y="2505240"/>
            <a:ext cx="5155560" cy="368208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62" name="PlaceHolder 4"/>
          <p:cNvSpPr>
            <a:spLocks noGrp="1"/>
          </p:cNvSpPr>
          <p:nvPr>
            <p:ph type="body"/>
          </p:nvPr>
        </p:nvSpPr>
        <p:spPr>
          <a:xfrm>
            <a:off x="6172560" y="1681200"/>
            <a:ext cx="5181120" cy="82152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gl-ES" sz="2400" strike="noStrike" u="none">
              <a:solidFill>
                <a:srgbClr val="000000"/>
              </a:solidFill>
              <a:effectLst/>
              <a:uFillTx/>
              <a:latin typeface="Arial"/>
            </a:endParaRPr>
          </a:p>
        </p:txBody>
      </p:sp>
      <p:sp>
        <p:nvSpPr>
          <p:cNvPr id="63" name="PlaceHolder 5"/>
          <p:cNvSpPr>
            <a:spLocks noGrp="1"/>
          </p:cNvSpPr>
          <p:nvPr>
            <p:ph type="body"/>
          </p:nvPr>
        </p:nvSpPr>
        <p:spPr>
          <a:xfrm>
            <a:off x="6172560" y="2505240"/>
            <a:ext cx="5181120" cy="3682080"/>
          </a:xfrm>
          <a:prstGeom prst="rect">
            <a:avLst/>
          </a:prstGeom>
          <a:noFill/>
          <a:ln w="0">
            <a:noFill/>
          </a:ln>
        </p:spPr>
        <p:txBody>
          <a:bodyPr lIns="91440" rIns="91440" tIns="45720" bIns="45720" anchor="ctr">
            <a:noAutofit/>
          </a:bodyPr>
          <a:p>
            <a:pPr marL="228600" indent="-228600" algn="r" defTabSz="914400">
              <a:lnSpc>
                <a:spcPct val="90000"/>
              </a:lnSpc>
              <a:spcBef>
                <a:spcPts val="1001"/>
              </a:spcBef>
              <a:buClr>
                <a:srgbClr val="1c7ddb"/>
              </a:buClr>
              <a:buFont typeface="Arial"/>
              <a:buChar char="•"/>
            </a:pPr>
            <a:r>
              <a:rPr b="0" lang="en-US" sz="1600" strike="noStrike" u="none">
                <a:solidFill>
                  <a:srgbClr val="1c7ddb"/>
                </a:solidFill>
                <a:effectLst/>
                <a:uFillTx/>
                <a:latin typeface="Abadi"/>
              </a:rPr>
              <a:t>Click to edit Master text styles</a:t>
            </a:r>
            <a:endParaRPr b="0" lang="gl-ES" sz="16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64" name="PlaceHolder 6"/>
          <p:cNvSpPr>
            <a:spLocks noGrp="1"/>
          </p:cNvSpPr>
          <p:nvPr>
            <p:ph type="dt" idx="31"/>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65" name="PlaceHolder 7"/>
          <p:cNvSpPr>
            <a:spLocks noGrp="1"/>
          </p:cNvSpPr>
          <p:nvPr>
            <p:ph type="ftr" idx="32"/>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66" name="PlaceHolder 8"/>
          <p:cNvSpPr>
            <a:spLocks noGrp="1"/>
          </p:cNvSpPr>
          <p:nvPr>
            <p:ph type="sldNum" idx="33"/>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31426ECA-3E0F-4ECD-9A1E-6E7692D25217}"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dt" idx="4"/>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8" name="PlaceHolder 2"/>
          <p:cNvSpPr>
            <a:spLocks noGrp="1"/>
          </p:cNvSpPr>
          <p:nvPr>
            <p:ph type="ftr" idx="5"/>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9" name="PlaceHolder 3"/>
          <p:cNvSpPr>
            <a:spLocks noGrp="1"/>
          </p:cNvSpPr>
          <p:nvPr>
            <p:ph type="sldNum" idx="6"/>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7CFF2D91-0EDA-438B-989B-3DF79132829A}"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
        <p:nvSpPr>
          <p:cNvPr id="10" name="PlaceHolder 4"/>
          <p:cNvSpPr>
            <a:spLocks noGrp="1"/>
          </p:cNvSpPr>
          <p:nvPr>
            <p:ph type="title"/>
          </p:nvPr>
        </p:nvSpPr>
        <p:spPr>
          <a:xfrm>
            <a:off x="609480" y="273600"/>
            <a:ext cx="10971360" cy="114264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Prema para editar o formato de texto do título</a:t>
            </a:r>
            <a:endParaRPr b="0" lang="gl-ES" sz="1800" strike="noStrike" u="none">
              <a:solidFill>
                <a:srgbClr val="000000"/>
              </a:solidFill>
              <a:effectLst/>
              <a:uFillTx/>
              <a:latin typeface="Arial"/>
            </a:endParaRPr>
          </a:p>
        </p:txBody>
      </p:sp>
      <p:sp>
        <p:nvSpPr>
          <p:cNvPr id="11" name="PlaceHolder 5"/>
          <p:cNvSpPr>
            <a:spLocks noGrp="1"/>
          </p:cNvSpPr>
          <p:nvPr>
            <p:ph type="body"/>
          </p:nvPr>
        </p:nvSpPr>
        <p:spPr>
          <a:xfrm>
            <a:off x="609480" y="1604520"/>
            <a:ext cx="10971360" cy="39751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Prema para editar o formato de texto do esquema</a:t>
            </a:r>
            <a:endParaRPr b="0" lang="gl-E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Segundo nivel do esquema</a:t>
            </a:r>
            <a:endParaRPr b="0" lang="gl-E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Terceiro nivel do esquema</a:t>
            </a:r>
            <a:endParaRPr b="0" lang="gl-E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Cuarto nivel do esquema</a:t>
            </a:r>
            <a:endParaRPr b="0" lang="gl-E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Quinto nivel do esquema</a:t>
            </a:r>
            <a:endParaRPr b="0" lang="gl-E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Sexto nivel do esquema</a:t>
            </a:r>
            <a:endParaRPr b="0" lang="gl-E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Sétimo nivel do esquema</a:t>
            </a:r>
            <a:endParaRPr b="0" lang="gl-ES" sz="2000" strike="noStrike" u="none">
              <a:solidFill>
                <a:srgbClr val="000000"/>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39880" y="457200"/>
            <a:ext cx="3930120" cy="159768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gl-ES" sz="3200" strike="noStrike" u="none">
              <a:solidFill>
                <a:srgbClr val="000000"/>
              </a:solidFill>
              <a:effectLst/>
              <a:uFillTx/>
              <a:latin typeface="Arial"/>
            </a:endParaRPr>
          </a:p>
        </p:txBody>
      </p:sp>
      <p:sp>
        <p:nvSpPr>
          <p:cNvPr id="13" name="PlaceHolder 2"/>
          <p:cNvSpPr>
            <a:spLocks noGrp="1"/>
          </p:cNvSpPr>
          <p:nvPr>
            <p:ph type="body"/>
          </p:nvPr>
        </p:nvSpPr>
        <p:spPr>
          <a:xfrm>
            <a:off x="5183640" y="987480"/>
            <a:ext cx="6170400" cy="487116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gl-ES" sz="32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gl-ES" sz="28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gl-ES" sz="24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gl-ES" sz="20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gl-ES" sz="2000" strike="noStrike" u="none">
              <a:solidFill>
                <a:srgbClr val="000000"/>
              </a:solidFill>
              <a:effectLst/>
              <a:uFillTx/>
              <a:latin typeface="Arial"/>
            </a:endParaRPr>
          </a:p>
        </p:txBody>
      </p:sp>
      <p:sp>
        <p:nvSpPr>
          <p:cNvPr id="14" name="PlaceHolder 3"/>
          <p:cNvSpPr>
            <a:spLocks noGrp="1"/>
          </p:cNvSpPr>
          <p:nvPr>
            <p:ph type="body"/>
          </p:nvPr>
        </p:nvSpPr>
        <p:spPr>
          <a:xfrm>
            <a:off x="839880" y="2057400"/>
            <a:ext cx="3930120" cy="380916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gl-ES" sz="1600" strike="noStrike" u="none">
              <a:solidFill>
                <a:srgbClr val="000000"/>
              </a:solidFill>
              <a:effectLst/>
              <a:uFillTx/>
              <a:latin typeface="Arial"/>
            </a:endParaRPr>
          </a:p>
        </p:txBody>
      </p:sp>
      <p:sp>
        <p:nvSpPr>
          <p:cNvPr id="15" name="PlaceHolder 4"/>
          <p:cNvSpPr>
            <a:spLocks noGrp="1"/>
          </p:cNvSpPr>
          <p:nvPr>
            <p:ph type="dt" idx="7"/>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16" name="PlaceHolder 5"/>
          <p:cNvSpPr>
            <a:spLocks noGrp="1"/>
          </p:cNvSpPr>
          <p:nvPr>
            <p:ph type="ftr" idx="8"/>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17" name="PlaceHolder 6"/>
          <p:cNvSpPr>
            <a:spLocks noGrp="1"/>
          </p:cNvSpPr>
          <p:nvPr>
            <p:ph type="sldNum" idx="9"/>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27862976-CEBD-4C8C-ADD5-99AFA3685CA8}"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bg>
      <p:bgPr>
        <a:solidFill>
          <a:srgbClr val="ffffff"/>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839880" y="457200"/>
            <a:ext cx="3930120" cy="159768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gl-ES" sz="3200" strike="noStrike" u="none">
              <a:solidFill>
                <a:srgbClr val="000000"/>
              </a:solidFill>
              <a:effectLst/>
              <a:uFillTx/>
              <a:latin typeface="Arial"/>
            </a:endParaRPr>
          </a:p>
        </p:txBody>
      </p:sp>
      <p:sp>
        <p:nvSpPr>
          <p:cNvPr id="19" name="PlaceHolder 2"/>
          <p:cNvSpPr>
            <a:spLocks noGrp="1"/>
          </p:cNvSpPr>
          <p:nvPr>
            <p:ph type="body"/>
          </p:nvPr>
        </p:nvSpPr>
        <p:spPr>
          <a:xfrm>
            <a:off x="5183640" y="987480"/>
            <a:ext cx="6170400" cy="487116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Prema para editar o formato de texto do esquema</a:t>
            </a:r>
            <a:endParaRPr b="0" lang="gl-ES" sz="32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3200" strike="noStrike" u="none">
                <a:solidFill>
                  <a:schemeClr val="dk1"/>
                </a:solidFill>
                <a:effectLst/>
                <a:uFillTx/>
                <a:latin typeface="Calibri"/>
              </a:rPr>
              <a:t>Segundo nivel do esquema</a:t>
            </a:r>
            <a:endParaRPr b="0" lang="gl-ES" sz="32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3200" strike="noStrike" u="none">
                <a:solidFill>
                  <a:schemeClr val="dk1"/>
                </a:solidFill>
                <a:effectLst/>
                <a:uFillTx/>
                <a:latin typeface="Calibri"/>
              </a:rPr>
              <a:t>Terceiro nivel do esquema</a:t>
            </a:r>
            <a:endParaRPr b="0" lang="gl-ES" sz="32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3200" strike="noStrike" u="none">
                <a:solidFill>
                  <a:schemeClr val="dk1"/>
                </a:solidFill>
                <a:effectLst/>
                <a:uFillTx/>
                <a:latin typeface="Calibri"/>
              </a:rPr>
              <a:t>Cuarto nivel do esquema</a:t>
            </a:r>
            <a:endParaRPr b="0" lang="gl-ES" sz="32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Quinto nivel do esquema</a:t>
            </a:r>
            <a:endParaRPr b="0" lang="gl-ES" sz="32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Sexto nivel do esquema</a:t>
            </a:r>
            <a:endParaRPr b="0" lang="gl-ES" sz="32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Sétimo nivel do esquema</a:t>
            </a:r>
            <a:endParaRPr b="0" lang="gl-ES" sz="3200" strike="noStrike" u="none">
              <a:solidFill>
                <a:srgbClr val="000000"/>
              </a:solidFill>
              <a:effectLst/>
              <a:uFillTx/>
              <a:latin typeface="Arial"/>
            </a:endParaRPr>
          </a:p>
        </p:txBody>
      </p:sp>
      <p:sp>
        <p:nvSpPr>
          <p:cNvPr id="20" name="PlaceHolder 3"/>
          <p:cNvSpPr>
            <a:spLocks noGrp="1"/>
          </p:cNvSpPr>
          <p:nvPr>
            <p:ph type="body"/>
          </p:nvPr>
        </p:nvSpPr>
        <p:spPr>
          <a:xfrm>
            <a:off x="839880" y="2057400"/>
            <a:ext cx="3930120" cy="380916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gl-ES" sz="1600" strike="noStrike" u="none">
              <a:solidFill>
                <a:srgbClr val="000000"/>
              </a:solidFill>
              <a:effectLst/>
              <a:uFillTx/>
              <a:latin typeface="Arial"/>
            </a:endParaRPr>
          </a:p>
        </p:txBody>
      </p:sp>
      <p:sp>
        <p:nvSpPr>
          <p:cNvPr id="21" name="PlaceHolder 4"/>
          <p:cNvSpPr>
            <a:spLocks noGrp="1"/>
          </p:cNvSpPr>
          <p:nvPr>
            <p:ph type="dt" idx="10"/>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22" name="PlaceHolder 5"/>
          <p:cNvSpPr>
            <a:spLocks noGrp="1"/>
          </p:cNvSpPr>
          <p:nvPr>
            <p:ph type="ftr" idx="11"/>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23" name="PlaceHolder 6"/>
          <p:cNvSpPr>
            <a:spLocks noGrp="1"/>
          </p:cNvSpPr>
          <p:nvPr>
            <p:ph type="sldNum" idx="12"/>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E3BCD9A0-0C65-4848-84B2-77E1AD250992}"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Slide">
    <p:bg>
      <p:bgPr>
        <a:solidFill>
          <a:srgbClr val="ffffff"/>
        </a:solidFill>
      </p:bgPr>
    </p:bg>
    <p:spTree>
      <p:nvGrpSpPr>
        <p:cNvPr id="1" name=""/>
        <p:cNvGrpSpPr/>
        <p:nvPr/>
      </p:nvGrpSpPr>
      <p:grpSpPr>
        <a:xfrm>
          <a:off x="0" y="0"/>
          <a:ext cx="0" cy="0"/>
          <a:chOff x="0" y="0"/>
          <a:chExt cx="0" cy="0"/>
        </a:xfrm>
      </p:grpSpPr>
      <p:sp>
        <p:nvSpPr>
          <p:cNvPr id="24" name="PlaceHolder 1"/>
          <p:cNvSpPr>
            <a:spLocks noGrp="1"/>
          </p:cNvSpPr>
          <p:nvPr>
            <p:ph type="sldNum" idx="13"/>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6DD5535F-6532-4934-8684-A0CB13E9C68C}"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
        <p:nvSpPr>
          <p:cNvPr id="25" name="PlaceHolder 2"/>
          <p:cNvSpPr>
            <a:spLocks noGrp="1"/>
          </p:cNvSpPr>
          <p:nvPr>
            <p:ph type="title"/>
          </p:nvPr>
        </p:nvSpPr>
        <p:spPr>
          <a:xfrm>
            <a:off x="609480" y="273600"/>
            <a:ext cx="10971360" cy="114264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Prema para editar o formato de texto do título</a:t>
            </a:r>
            <a:endParaRPr b="0" lang="gl-ES" sz="1800" strike="noStrike" u="none">
              <a:solidFill>
                <a:srgbClr val="000000"/>
              </a:solidFill>
              <a:effectLst/>
              <a:uFillTx/>
              <a:latin typeface="Arial"/>
            </a:endParaRPr>
          </a:p>
        </p:txBody>
      </p:sp>
      <p:sp>
        <p:nvSpPr>
          <p:cNvPr id="26" name="PlaceHolder 3"/>
          <p:cNvSpPr>
            <a:spLocks noGrp="1"/>
          </p:cNvSpPr>
          <p:nvPr>
            <p:ph type="body"/>
          </p:nvPr>
        </p:nvSpPr>
        <p:spPr>
          <a:xfrm>
            <a:off x="609480" y="1604520"/>
            <a:ext cx="10971360" cy="39751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Prema para editar o formato de texto do esquema</a:t>
            </a:r>
            <a:endParaRPr b="0" lang="gl-E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Segundo nivel do esquema</a:t>
            </a:r>
            <a:endParaRPr b="0" lang="gl-E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Terceiro nivel do esquema</a:t>
            </a:r>
            <a:endParaRPr b="0" lang="gl-E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Cuarto nivel do esquema</a:t>
            </a:r>
            <a:endParaRPr b="0" lang="gl-E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Quinto nivel do esquema</a:t>
            </a:r>
            <a:endParaRPr b="0" lang="gl-E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Sexto nivel do esquema</a:t>
            </a:r>
            <a:endParaRPr b="0" lang="gl-E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Sétimo nivel do esquema</a:t>
            </a:r>
            <a:endParaRPr b="0" lang="gl-ES"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bg>
      <p:bgPr>
        <a:solidFill>
          <a:srgbClr val="ffffff"/>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838080" y="365040"/>
            <a:ext cx="10514160" cy="132300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gl-ES" sz="4400" strike="noStrike" u="none">
              <a:solidFill>
                <a:srgbClr val="000000"/>
              </a:solidFill>
              <a:effectLst/>
              <a:uFillTx/>
              <a:latin typeface="Arial"/>
            </a:endParaRPr>
          </a:p>
        </p:txBody>
      </p:sp>
      <p:sp>
        <p:nvSpPr>
          <p:cNvPr id="28" name="PlaceHolder 2"/>
          <p:cNvSpPr>
            <a:spLocks noGrp="1"/>
          </p:cNvSpPr>
          <p:nvPr>
            <p:ph type="body"/>
          </p:nvPr>
        </p:nvSpPr>
        <p:spPr>
          <a:xfrm>
            <a:off x="838080" y="1825560"/>
            <a:ext cx="10514160" cy="434880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29" name="PlaceHolder 3"/>
          <p:cNvSpPr>
            <a:spLocks noGrp="1"/>
          </p:cNvSpPr>
          <p:nvPr>
            <p:ph type="dt" idx="14"/>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30" name="PlaceHolder 4"/>
          <p:cNvSpPr>
            <a:spLocks noGrp="1"/>
          </p:cNvSpPr>
          <p:nvPr>
            <p:ph type="ftr" idx="15"/>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31" name="PlaceHolder 5"/>
          <p:cNvSpPr>
            <a:spLocks noGrp="1"/>
          </p:cNvSpPr>
          <p:nvPr>
            <p:ph type="sldNum" idx="16"/>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D226C9D9-3021-4F9F-8FF8-0F8DCDBC6EF4}"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bg>
      <p:bgPr>
        <a:solidFill>
          <a:srgbClr val="ffffff"/>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8725680" y="365040"/>
            <a:ext cx="2626920" cy="5809320"/>
          </a:xfrm>
          <a:prstGeom prst="rect">
            <a:avLst/>
          </a:prstGeom>
          <a:noFill/>
          <a:ln w="0">
            <a:noFill/>
          </a:ln>
        </p:spPr>
        <p:txBody>
          <a:bodyPr lIns="45000" rIns="45000" tIns="90000" bIns="90000" anchor="t" vert="eaVe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gl-ES" sz="4400" strike="noStrike" u="none">
              <a:solidFill>
                <a:srgbClr val="000000"/>
              </a:solidFill>
              <a:effectLst/>
              <a:uFillTx/>
              <a:latin typeface="Arial"/>
            </a:endParaRPr>
          </a:p>
        </p:txBody>
      </p:sp>
      <p:sp>
        <p:nvSpPr>
          <p:cNvPr id="33" name="PlaceHolder 2"/>
          <p:cNvSpPr>
            <a:spLocks noGrp="1"/>
          </p:cNvSpPr>
          <p:nvPr>
            <p:ph type="body"/>
          </p:nvPr>
        </p:nvSpPr>
        <p:spPr>
          <a:xfrm>
            <a:off x="838080" y="365040"/>
            <a:ext cx="7732440" cy="580932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34" name="PlaceHolder 3"/>
          <p:cNvSpPr>
            <a:spLocks noGrp="1"/>
          </p:cNvSpPr>
          <p:nvPr>
            <p:ph type="dt" idx="17"/>
          </p:nvPr>
        </p:nvSpPr>
        <p:spPr>
          <a:xfrm>
            <a:off x="838080" y="6356520"/>
            <a:ext cx="2741040" cy="36252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&lt;data/hora&gt;</a:t>
            </a:r>
            <a:endParaRPr b="0" lang="gl-ES" sz="1800" strike="noStrike" u="none">
              <a:solidFill>
                <a:srgbClr val="000000"/>
              </a:solidFill>
              <a:effectLst/>
              <a:uFillTx/>
              <a:latin typeface="Times New Roman"/>
            </a:endParaRPr>
          </a:p>
        </p:txBody>
      </p:sp>
      <p:sp>
        <p:nvSpPr>
          <p:cNvPr id="35" name="PlaceHolder 4"/>
          <p:cNvSpPr>
            <a:spLocks noGrp="1"/>
          </p:cNvSpPr>
          <p:nvPr>
            <p:ph type="ftr" idx="18"/>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36" name="PlaceHolder 5"/>
          <p:cNvSpPr>
            <a:spLocks noGrp="1"/>
          </p:cNvSpPr>
          <p:nvPr>
            <p:ph type="sldNum" idx="19"/>
          </p:nvPr>
        </p:nvSpPr>
        <p:spPr>
          <a:xfrm>
            <a:off x="8715600" y="6025680"/>
            <a:ext cx="2741040" cy="399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B1A0EADE-29CB-41E2-995D-2927E09B5AEC}" type="slidenum">
              <a:rPr b="0" lang="en-US" sz="1600" strike="noStrike" u="none">
                <a:solidFill>
                  <a:srgbClr val="1c7ddb"/>
                </a:solidFill>
                <a:effectLst/>
                <a:uFillTx/>
                <a:latin typeface="Abadi"/>
              </a:rPr>
              <a:t>&lt;número&gt;</a:t>
            </a:fld>
            <a:endParaRPr b="0" lang="gl-ES" sz="1600" strike="noStrike" u="non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Blank">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1523880" y="1122480"/>
            <a:ext cx="9142200" cy="2385000"/>
          </a:xfrm>
          <a:prstGeom prst="rect">
            <a:avLst/>
          </a:prstGeom>
          <a:noFill/>
          <a:ln w="0">
            <a:noFill/>
          </a:ln>
        </p:spPr>
        <p:txBody>
          <a:bodyPr lIns="90000" rIns="90000" tIns="45000" bIns="45000" anchor="b">
            <a:normAutofit/>
          </a:bodyPr>
          <a:p>
            <a:pPr indent="0" algn="ctr" defTabSz="914400">
              <a:lnSpc>
                <a:spcPct val="90000"/>
              </a:lnSpc>
              <a:buNone/>
              <a:tabLst>
                <a:tab algn="l" pos="0"/>
              </a:tabLst>
            </a:pPr>
            <a:r>
              <a:rPr b="0" lang="en-US" sz="4800" strike="noStrike" u="none">
                <a:solidFill>
                  <a:srgbClr val="005493"/>
                </a:solidFill>
                <a:effectLst/>
                <a:uFillTx/>
                <a:latin typeface="IBM Plex Mono SemiBold"/>
                <a:ea typeface="IBM Plex Mono SemiBold"/>
              </a:rPr>
              <a:t>Click to edit Master title style</a:t>
            </a:r>
            <a:endParaRPr b="0" lang="gl-ES" sz="4800" strike="noStrike" u="none">
              <a:solidFill>
                <a:srgbClr val="000000"/>
              </a:solidFill>
              <a:effectLst/>
              <a:uFillTx/>
              <a:latin typeface="Arial"/>
            </a:endParaRPr>
          </a:p>
        </p:txBody>
      </p:sp>
      <p:sp>
        <p:nvSpPr>
          <p:cNvPr id="38" name="PlaceHolder 2"/>
          <p:cNvSpPr>
            <a:spLocks noGrp="1"/>
          </p:cNvSpPr>
          <p:nvPr>
            <p:ph type="ftr" idx="20"/>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39" name="PlaceHolder 3"/>
          <p:cNvSpPr>
            <a:spLocks noGrp="1"/>
          </p:cNvSpPr>
          <p:nvPr>
            <p:ph type="body"/>
          </p:nvPr>
        </p:nvSpPr>
        <p:spPr>
          <a:xfrm>
            <a:off x="609480" y="1604520"/>
            <a:ext cx="10971360" cy="39751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Prema para editar o formato de texto do esquema</a:t>
            </a:r>
            <a:endParaRPr b="0" lang="gl-E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Segundo nivel do esquema</a:t>
            </a:r>
            <a:endParaRPr b="0" lang="gl-E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Terceiro nivel do esquema</a:t>
            </a:r>
            <a:endParaRPr b="0" lang="gl-E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Cuarto nivel do esquema</a:t>
            </a:r>
            <a:endParaRPr b="0" lang="gl-E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Quinto nivel do esquema</a:t>
            </a:r>
            <a:endParaRPr b="0" lang="gl-E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Sexto nivel do esquema</a:t>
            </a:r>
            <a:endParaRPr b="0" lang="gl-E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Sétimo nivel do esquema</a:t>
            </a:r>
            <a:endParaRPr b="0" lang="gl-ES" sz="2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Vertical Title and Text">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body"/>
          </p:nvPr>
        </p:nvSpPr>
        <p:spPr>
          <a:xfrm>
            <a:off x="838080" y="365040"/>
            <a:ext cx="7732440" cy="580932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gl-E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gl-E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gl-E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gl-E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gl-ES" sz="1800" strike="noStrike" u="none">
              <a:solidFill>
                <a:srgbClr val="000000"/>
              </a:solidFill>
              <a:effectLst/>
              <a:uFillTx/>
              <a:latin typeface="Arial"/>
            </a:endParaRPr>
          </a:p>
        </p:txBody>
      </p:sp>
      <p:sp>
        <p:nvSpPr>
          <p:cNvPr id="41" name="PlaceHolder 2"/>
          <p:cNvSpPr>
            <a:spLocks noGrp="1"/>
          </p:cNvSpPr>
          <p:nvPr>
            <p:ph type="ftr" idx="21"/>
          </p:nvPr>
        </p:nvSpPr>
        <p:spPr>
          <a:xfrm>
            <a:off x="4038480" y="6356520"/>
            <a:ext cx="4112640" cy="36252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gl-ES" sz="1400" strike="noStrike" u="none">
                <a:solidFill>
                  <a:srgbClr val="000000"/>
                </a:solidFill>
                <a:effectLst/>
                <a:uFillTx/>
                <a:latin typeface="Times New Roman"/>
              </a:defRPr>
            </a:lvl1pPr>
          </a:lstStyle>
          <a:p>
            <a:pPr indent="0" algn="ctr">
              <a:lnSpc>
                <a:spcPct val="100000"/>
              </a:lnSpc>
              <a:buNone/>
              <a:tabLst>
                <a:tab algn="l" pos="0"/>
              </a:tabLst>
            </a:pPr>
            <a:r>
              <a:rPr b="0" lang="gl-ES" sz="1400" strike="noStrike" u="none">
                <a:solidFill>
                  <a:srgbClr val="000000"/>
                </a:solidFill>
                <a:effectLst/>
                <a:uFillTx/>
                <a:latin typeface="Times New Roman"/>
              </a:rPr>
              <a:t>&lt;rodapé&gt;</a:t>
            </a:r>
            <a:endParaRPr b="0" lang="gl-ES" sz="1400" strike="noStrike" u="none">
              <a:solidFill>
                <a:srgbClr val="000000"/>
              </a:solidFill>
              <a:effectLst/>
              <a:uFillTx/>
              <a:latin typeface="Times New Roman"/>
            </a:endParaRPr>
          </a:p>
        </p:txBody>
      </p:sp>
      <p:sp>
        <p:nvSpPr>
          <p:cNvPr id="42" name="PlaceHolder 3"/>
          <p:cNvSpPr>
            <a:spLocks noGrp="1"/>
          </p:cNvSpPr>
          <p:nvPr>
            <p:ph type="title"/>
          </p:nvPr>
        </p:nvSpPr>
        <p:spPr>
          <a:xfrm>
            <a:off x="609480" y="273600"/>
            <a:ext cx="10971360" cy="114264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Prema para editar o formato de texto do título</a:t>
            </a:r>
            <a:endParaRPr b="0" lang="gl-ES" sz="1800" strike="noStrike" u="none">
              <a:solidFill>
                <a:srgbClr val="000000"/>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8.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xml"/>
</Relationships>
</file>

<file path=ppt/slides/_rels/slide1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5.xml"/>
</Relationships>
</file>

<file path=ppt/slides/_rels/slide1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5.xml"/>
</Relationships>
</file>

<file path=ppt/slides/_rels/slide1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5.xml"/>
</Relationships>
</file>

<file path=ppt/slides/_rels/slide1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5.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5.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5.xml"/>
</Relationships>
</file>

<file path=ppt/slides/_rels/slide2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5.xml"/>
</Relationships>
</file>

<file path=ppt/slides/_rels/slide2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5.xml"/>
</Relationships>
</file>

<file path=ppt/slides/_rels/slide25.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5.xml"/>
</Relationships>
</file>

<file path=ppt/slides/_rels/slide2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5.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5.xml"/>
</Relationships>
</file>

<file path=ppt/slides/_rels/slide45.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4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1.xml"/>
</Relationships>
</file>

<file path=ppt/slides/_rels/slide5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5.xml"/>
</Relationships>
</file>

<file path=ppt/slides/_rels/slide51.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5.xml"/>
</Relationships>
</file>

<file path=ppt/slides/_rels/slide5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5.xml"/>
</Relationships>
</file>

<file path=ppt/slides/_rels/slide53.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5.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5.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5.xml"/>
</Relationships>
</file>

<file path=ppt/slides/_rels/slide56.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5.xml"/>
</Relationships>
</file>

<file path=ppt/slides/_rels/slide57.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slideLayout" Target="../slideLayouts/slideLayout5.xml"/>
</Relationships>
</file>

<file path=ppt/slides/_rels/slide58.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5.xml"/>
</Relationships>
</file>

<file path=ppt/slides/_rels/slide59.xml.rels><?xml version="1.0" encoding="UTF-8"?>
<Relationships xmlns="http://schemas.openxmlformats.org/package/2006/relationships"><Relationship Id="rId1" Type="http://schemas.openxmlformats.org/officeDocument/2006/relationships/image" Target="../media/image35.jpeg"/><Relationship Id="rId2"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
</Relationships>
</file>

<file path=ppt/slides/_rels/slide60.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5.xml"/>
</Relationships>
</file>

<file path=ppt/slides/_rels/slide61.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5.xml"/>
</Relationships>
</file>

<file path=ppt/slides/_rels/slide62.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5.xml"/>
</Relationships>
</file>

<file path=ppt/slides/_rels/slide63.xml.rels><?xml version="1.0" encoding="UTF-8"?>
<Relationships xmlns="http://schemas.openxmlformats.org/package/2006/relationships"><Relationship Id="rId1" Type="http://schemas.openxmlformats.org/officeDocument/2006/relationships/image" Target="../media/image39.jpeg"/><Relationship Id="rId2" Type="http://schemas.openxmlformats.org/officeDocument/2006/relationships/slideLayout" Target="../slideLayouts/slideLayout5.xml"/>
</Relationships>
</file>

<file path=ppt/slides/_rels/slide64.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5.xml"/>
</Relationships>
</file>

<file path=ppt/slides/_rels/slide65.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
</Relationships>
</file>

<file path=ppt/slides/_rels/slide68.xml.rels><?xml version="1.0" encoding="UTF-8"?>
<Relationships xmlns="http://schemas.openxmlformats.org/package/2006/relationships"><Relationship Id="rId1" Type="http://schemas.openxmlformats.org/officeDocument/2006/relationships/image" Target="../media/image42.jpeg"/><Relationship Id="rId2" Type="http://schemas.openxmlformats.org/officeDocument/2006/relationships/slideLayout" Target="../slideLayouts/slideLayout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3" name="TextBox 5"/>
          <p:cNvSpPr/>
          <p:nvPr/>
        </p:nvSpPr>
        <p:spPr>
          <a:xfrm>
            <a:off x="540000" y="5220000"/>
            <a:ext cx="6840000" cy="13698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trike="noStrike" u="none">
                <a:solidFill>
                  <a:schemeClr val="lt2"/>
                </a:solidFill>
                <a:effectLst/>
                <a:uFillTx/>
                <a:latin typeface="Abadi"/>
                <a:ea typeface="SF Pro"/>
              </a:rPr>
              <a:t>Juan Barca</a:t>
            </a:r>
            <a:endParaRPr b="0" lang="gl-ES" sz="1800" strike="noStrike" u="none">
              <a:solidFill>
                <a:srgbClr val="ffffff"/>
              </a:solidFill>
              <a:effectLst/>
              <a:uFillTx/>
              <a:latin typeface="Arial"/>
            </a:endParaRPr>
          </a:p>
          <a:p>
            <a:pPr defTabSz="914400">
              <a:lnSpc>
                <a:spcPct val="100000"/>
              </a:lnSpc>
            </a:pPr>
            <a:r>
              <a:rPr b="0" lang="en-US" sz="1600" strike="noStrike" u="none">
                <a:solidFill>
                  <a:schemeClr val="lt2"/>
                </a:solidFill>
                <a:effectLst/>
                <a:uFillTx/>
                <a:latin typeface="Abadi"/>
                <a:ea typeface="SF Pro"/>
              </a:rPr>
              <a:t>https://github.com/xanvideira/SpaceXan</a:t>
            </a:r>
            <a:endParaRPr b="0" lang="gl-ES" sz="1600" strike="noStrike" u="none">
              <a:solidFill>
                <a:srgbClr val="ffffff"/>
              </a:solidFill>
              <a:effectLst/>
              <a:uFillTx/>
              <a:latin typeface="Arial"/>
            </a:endParaRPr>
          </a:p>
          <a:p>
            <a:pPr defTabSz="914400">
              <a:lnSpc>
                <a:spcPct val="100000"/>
              </a:lnSpc>
            </a:pPr>
            <a:r>
              <a:rPr b="0" lang="en-US" sz="1800" strike="noStrike" u="none">
                <a:solidFill>
                  <a:schemeClr val="lt2"/>
                </a:solidFill>
                <a:effectLst/>
                <a:uFillTx/>
                <a:latin typeface="Abadi"/>
                <a:ea typeface="SF Pro"/>
              </a:rPr>
              <a:t>September 2025</a:t>
            </a:r>
            <a:br>
              <a:rPr sz="1800"/>
            </a:br>
            <a:br>
              <a:rPr sz="1800"/>
            </a:br>
            <a:r>
              <a:rPr b="1" i="1" lang="en-US" sz="1400" strike="noStrike" u="none">
                <a:solidFill>
                  <a:schemeClr val="lt2"/>
                </a:solidFill>
                <a:effectLst/>
                <a:uFillTx/>
                <a:latin typeface="Abadi"/>
                <a:ea typeface="SF Pro"/>
              </a:rPr>
              <a:t>DISCLAIMER</a:t>
            </a:r>
            <a:r>
              <a:rPr b="0" i="1" lang="en-US" sz="1400" strike="noStrike" u="none">
                <a:solidFill>
                  <a:schemeClr val="lt2"/>
                </a:solidFill>
                <a:effectLst/>
                <a:uFillTx/>
                <a:latin typeface="Abadi"/>
                <a:ea typeface="SF Pro"/>
              </a:rPr>
              <a:t>: I thought I hade more time to ellaborate this report</a:t>
            </a:r>
            <a:endParaRPr b="0" lang="gl-ES" sz="1400" strike="noStrike" u="none">
              <a:solidFill>
                <a:srgbClr val="ffffff"/>
              </a:solidFill>
              <a:effectLst/>
              <a:uFillTx/>
              <a:latin typeface="Arial"/>
            </a:endParaRPr>
          </a:p>
        </p:txBody>
      </p:sp>
      <p:sp>
        <p:nvSpPr>
          <p:cNvPr id="74" name=""/>
          <p:cNvSpPr/>
          <p:nvPr/>
        </p:nvSpPr>
        <p:spPr>
          <a:xfrm>
            <a:off x="540000" y="2880000"/>
            <a:ext cx="6297840" cy="8816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1" lang="gl-ES" sz="2600" strike="noStrike" u="none">
                <a:solidFill>
                  <a:srgbClr val="ffffff"/>
                </a:solidFill>
                <a:effectLst/>
                <a:uFillTx/>
                <a:latin typeface="Arial"/>
              </a:rPr>
              <a:t>SpaceX Launch Success Prediction:</a:t>
            </a:r>
            <a:endParaRPr b="0" lang="gl-ES" sz="2600" strike="noStrike" u="none">
              <a:solidFill>
                <a:srgbClr val="ffffff"/>
              </a:solidFill>
              <a:effectLst/>
              <a:uFillTx/>
              <a:latin typeface="Arial"/>
            </a:endParaRPr>
          </a:p>
          <a:p>
            <a:pPr>
              <a:lnSpc>
                <a:spcPct val="100000"/>
              </a:lnSpc>
            </a:pPr>
            <a:r>
              <a:rPr b="1" lang="gl-ES" sz="2600" strike="noStrike" u="none">
                <a:solidFill>
                  <a:srgbClr val="ffffff"/>
                </a:solidFill>
                <a:effectLst/>
                <a:uFillTx/>
                <a:latin typeface="Arial"/>
              </a:rPr>
              <a:t>A Data-Driven Exploration Journey</a:t>
            </a:r>
            <a:endParaRPr b="0" lang="gl-ES" sz="2600" strike="noStrike" u="none">
              <a:solidFill>
                <a:srgbClr val="ffffff"/>
              </a:solidFill>
              <a:effectLst/>
              <a:uFillTx/>
              <a:latin typeface="Arial"/>
            </a:endParaRPr>
          </a:p>
        </p:txBody>
      </p:sp>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99" name="Title 3"/>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100" name=""/>
          <p:cNvSpPr/>
          <p:nvPr/>
        </p:nvSpPr>
        <p:spPr>
          <a:xfrm>
            <a:off x="928800" y="572508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2: Request and parse the SpaceX launch data using the GET request</a:t>
            </a:r>
            <a:endParaRPr b="0" lang="gl-ES" sz="1800" strike="noStrike" u="none">
              <a:solidFill>
                <a:srgbClr val="ffffff"/>
              </a:solidFill>
              <a:effectLst/>
              <a:uFillTx/>
              <a:latin typeface="Arial"/>
            </a:endParaRPr>
          </a:p>
        </p:txBody>
      </p:sp>
      <p:pic>
        <p:nvPicPr>
          <p:cNvPr id="101" name="" descr=""/>
          <p:cNvPicPr/>
          <p:nvPr/>
        </p:nvPicPr>
        <p:blipFill>
          <a:blip r:embed="rId1"/>
          <a:stretch/>
        </p:blipFill>
        <p:spPr>
          <a:xfrm>
            <a:off x="540000" y="1260000"/>
            <a:ext cx="11158560" cy="4318560"/>
          </a:xfrm>
          <a:prstGeom prst="rect">
            <a:avLst/>
          </a:prstGeom>
          <a:noFill/>
          <a:ln w="0">
            <a:noFill/>
          </a:ln>
        </p:spPr>
      </p:pic>
      <p:sp>
        <p:nvSpPr>
          <p:cNvPr id="102" name="PlaceHolder 8"/>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0FAEF864-1BF4-4EDA-9EE6-EB78090FAF85}" type="slidenum">
              <a:rPr b="0" lang="en-US" sz="1600" strike="noStrike" u="none">
                <a:solidFill>
                  <a:srgbClr val="1c7ddb"/>
                </a:solidFill>
                <a:effectLst/>
                <a:uFillTx/>
                <a:latin typeface="Abadi"/>
              </a:rPr>
              <a:t>10</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03" name="Title 4"/>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104" name=""/>
          <p:cNvSpPr/>
          <p:nvPr/>
        </p:nvSpPr>
        <p:spPr>
          <a:xfrm>
            <a:off x="900000" y="562968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3: Filter the dataframe to only include </a:t>
            </a:r>
            <a:r>
              <a:rPr b="0" i="1" lang="gl-ES" sz="1800" strike="noStrike" u="none">
                <a:solidFill>
                  <a:srgbClr val="ffffff"/>
                </a:solidFill>
                <a:effectLst/>
                <a:uFillTx/>
                <a:latin typeface="Arial"/>
              </a:rPr>
              <a:t>Falcon 9 </a:t>
            </a:r>
            <a:r>
              <a:rPr b="0" lang="gl-ES" sz="1800" strike="noStrike" u="none">
                <a:solidFill>
                  <a:srgbClr val="ffffff"/>
                </a:solidFill>
                <a:effectLst/>
                <a:uFillTx/>
                <a:latin typeface="Arial"/>
              </a:rPr>
              <a:t>launches</a:t>
            </a:r>
            <a:endParaRPr b="0" lang="gl-ES" sz="1800" strike="noStrike" u="none">
              <a:solidFill>
                <a:srgbClr val="ffffff"/>
              </a:solidFill>
              <a:effectLst/>
              <a:uFillTx/>
              <a:latin typeface="Arial"/>
            </a:endParaRPr>
          </a:p>
        </p:txBody>
      </p:sp>
      <p:pic>
        <p:nvPicPr>
          <p:cNvPr id="105" name="" descr=""/>
          <p:cNvPicPr/>
          <p:nvPr/>
        </p:nvPicPr>
        <p:blipFill>
          <a:blip r:embed="rId1"/>
          <a:stretch/>
        </p:blipFill>
        <p:spPr>
          <a:xfrm>
            <a:off x="900000" y="1260000"/>
            <a:ext cx="10438560" cy="4318560"/>
          </a:xfrm>
          <a:prstGeom prst="rect">
            <a:avLst/>
          </a:prstGeom>
          <a:noFill/>
          <a:ln w="0">
            <a:noFill/>
          </a:ln>
        </p:spPr>
      </p:pic>
      <p:sp>
        <p:nvSpPr>
          <p:cNvPr id="106" name="PlaceHolder 9"/>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6CB7C82-D50D-4F7E-A959-831511258254}" type="slidenum">
              <a:rPr b="0" lang="en-US" sz="1600" strike="noStrike" u="none">
                <a:solidFill>
                  <a:srgbClr val="1c7ddb"/>
                </a:solidFill>
                <a:effectLst/>
                <a:uFillTx/>
                <a:latin typeface="Abadi"/>
              </a:rPr>
              <a:t>11</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07" name="Title 5"/>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108" name=""/>
          <p:cNvSpPr/>
          <p:nvPr/>
        </p:nvSpPr>
        <p:spPr>
          <a:xfrm>
            <a:off x="900000" y="562968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4: Data Wrangling</a:t>
            </a:r>
            <a:endParaRPr b="0" lang="gl-ES" sz="1800" strike="noStrike" u="none">
              <a:solidFill>
                <a:srgbClr val="ffffff"/>
              </a:solidFill>
              <a:effectLst/>
              <a:uFillTx/>
              <a:latin typeface="Arial"/>
            </a:endParaRPr>
          </a:p>
        </p:txBody>
      </p:sp>
      <p:pic>
        <p:nvPicPr>
          <p:cNvPr id="109" name="" descr=""/>
          <p:cNvPicPr/>
          <p:nvPr/>
        </p:nvPicPr>
        <p:blipFill>
          <a:blip r:embed="rId1"/>
          <a:stretch/>
        </p:blipFill>
        <p:spPr>
          <a:xfrm>
            <a:off x="868320" y="1260000"/>
            <a:ext cx="10470240" cy="4138560"/>
          </a:xfrm>
          <a:prstGeom prst="rect">
            <a:avLst/>
          </a:prstGeom>
          <a:noFill/>
          <a:ln w="0">
            <a:noFill/>
          </a:ln>
        </p:spPr>
      </p:pic>
      <p:sp>
        <p:nvSpPr>
          <p:cNvPr id="110" name="PlaceHolder 10"/>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430BF25D-9C73-4321-AC59-B222AE314748}" type="slidenum">
              <a:rPr b="0" lang="en-US" sz="1600" strike="noStrike" u="none">
                <a:solidFill>
                  <a:srgbClr val="1c7ddb"/>
                </a:solidFill>
                <a:effectLst/>
                <a:uFillTx/>
                <a:latin typeface="Abadi"/>
              </a:rPr>
              <a:t>12</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11" name="Title 6"/>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112" name=""/>
          <p:cNvSpPr/>
          <p:nvPr/>
        </p:nvSpPr>
        <p:spPr>
          <a:xfrm>
            <a:off x="900000" y="562968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5: Dealing with Missing Values</a:t>
            </a:r>
            <a:endParaRPr b="0" lang="gl-ES" sz="1800" strike="noStrike" u="none">
              <a:solidFill>
                <a:srgbClr val="ffffff"/>
              </a:solidFill>
              <a:effectLst/>
              <a:uFillTx/>
              <a:latin typeface="Arial"/>
            </a:endParaRPr>
          </a:p>
        </p:txBody>
      </p:sp>
      <p:pic>
        <p:nvPicPr>
          <p:cNvPr id="113" name="" descr=""/>
          <p:cNvPicPr/>
          <p:nvPr/>
        </p:nvPicPr>
        <p:blipFill>
          <a:blip r:embed="rId1"/>
          <a:stretch/>
        </p:blipFill>
        <p:spPr>
          <a:xfrm>
            <a:off x="900000" y="1260000"/>
            <a:ext cx="10438560" cy="4318560"/>
          </a:xfrm>
          <a:prstGeom prst="rect">
            <a:avLst/>
          </a:prstGeom>
          <a:noFill/>
          <a:ln w="0">
            <a:noFill/>
          </a:ln>
        </p:spPr>
      </p:pic>
      <p:sp>
        <p:nvSpPr>
          <p:cNvPr id="114" name="PlaceHolder 11"/>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EEDFC14-32F7-4597-BB3F-B797822B9FAF}" type="slidenum">
              <a:rPr b="0" lang="en-US" sz="1600" strike="noStrike" u="none">
                <a:solidFill>
                  <a:srgbClr val="1c7ddb"/>
                </a:solidFill>
                <a:effectLst/>
                <a:uFillTx/>
                <a:latin typeface="Abadi"/>
              </a:rPr>
              <a:t>13</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15" name="Title 7"/>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116" name=""/>
          <p:cNvSpPr/>
          <p:nvPr/>
        </p:nvSpPr>
        <p:spPr>
          <a:xfrm>
            <a:off x="900000" y="562968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6: Exporting SpaceX API Dataset to CSV file</a:t>
            </a:r>
            <a:endParaRPr b="0" lang="gl-ES" sz="1800" strike="noStrike" u="none">
              <a:solidFill>
                <a:srgbClr val="ffffff"/>
              </a:solidFill>
              <a:effectLst/>
              <a:uFillTx/>
              <a:latin typeface="Arial"/>
            </a:endParaRPr>
          </a:p>
        </p:txBody>
      </p:sp>
      <p:pic>
        <p:nvPicPr>
          <p:cNvPr id="117" name="" descr=""/>
          <p:cNvPicPr/>
          <p:nvPr/>
        </p:nvPicPr>
        <p:blipFill>
          <a:blip r:embed="rId1"/>
          <a:stretch/>
        </p:blipFill>
        <p:spPr>
          <a:xfrm>
            <a:off x="1277280" y="2847960"/>
            <a:ext cx="9750240" cy="1217160"/>
          </a:xfrm>
          <a:prstGeom prst="rect">
            <a:avLst/>
          </a:prstGeom>
          <a:noFill/>
          <a:ln w="0">
            <a:noFill/>
          </a:ln>
        </p:spPr>
      </p:pic>
      <p:sp>
        <p:nvSpPr>
          <p:cNvPr id="118" name="PlaceHolder 12"/>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E835C773-CE36-40A4-AADE-02AC718AE4FE}" type="slidenum">
              <a:rPr b="0" lang="en-US" sz="1600" strike="noStrike" u="none">
                <a:solidFill>
                  <a:srgbClr val="1c7ddb"/>
                </a:solidFill>
                <a:effectLst/>
                <a:uFillTx/>
                <a:latin typeface="Abadi"/>
              </a:rPr>
              <a:t>14</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19" name="PlaceHolder 1"/>
          <p:cNvSpPr>
            <a:spLocks noGrp="1"/>
          </p:cNvSpPr>
          <p:nvPr>
            <p:ph/>
          </p:nvPr>
        </p:nvSpPr>
        <p:spPr>
          <a:xfrm>
            <a:off x="922320" y="1792440"/>
            <a:ext cx="10416600" cy="3809160"/>
          </a:xfrm>
          <a:prstGeom prst="rect">
            <a:avLst/>
          </a:prstGeom>
          <a:noFill/>
          <a:ln w="0">
            <a:noFill/>
          </a:ln>
        </p:spPr>
        <p:txBody>
          <a:bodyPr lIns="91440" rIns="91440" tIns="45720" bIns="45720" anchor="t">
            <a:noAutofit/>
          </a:bodyPr>
          <a:p>
            <a:pPr marL="216000" indent="-216000" defTabSz="914400">
              <a:lnSpc>
                <a:spcPct val="100000"/>
              </a:lnSpc>
              <a:spcBef>
                <a:spcPts val="1400"/>
              </a:spcBef>
              <a:buClr>
                <a:srgbClr val="4d869c"/>
              </a:buClr>
              <a:buSzPct val="45000"/>
              <a:buFont typeface="Wingdings" charset="2"/>
              <a:buChar char=""/>
            </a:pPr>
            <a:r>
              <a:rPr b="1" lang="en-US" sz="2200" strike="noStrike" u="none">
                <a:solidFill>
                  <a:srgbClr val="ffffff"/>
                </a:solidFill>
                <a:effectLst/>
                <a:uFillTx/>
                <a:latin typeface="Arial"/>
              </a:rPr>
              <a:t>Process</a:t>
            </a:r>
            <a:r>
              <a:rPr b="0" lang="en-US" sz="2200" strike="noStrike" u="none">
                <a:solidFill>
                  <a:srgbClr val="ffffff"/>
                </a:solidFill>
                <a:effectLst/>
                <a:uFillTx/>
                <a:latin typeface="Arial"/>
              </a:rPr>
              <a:t>: </a:t>
            </a:r>
            <a:r>
              <a:rPr b="0" i="1" lang="en-US" sz="2200" strike="noStrike" u="none">
                <a:solidFill>
                  <a:srgbClr val="ffffff"/>
                </a:solidFill>
                <a:effectLst/>
                <a:uFillTx/>
                <a:latin typeface="Arial"/>
              </a:rPr>
              <a:t>The “List of Falcon 9 and Falcon Heavy launches” Wikipedia page was scraped using Python libraries. This was crucial to supplement the API data with additional historical information and details not available programmatically.</a:t>
            </a:r>
            <a:endParaRPr b="0" lang="gl-ES" sz="2200" strike="noStrike" u="none">
              <a:solidFill>
                <a:srgbClr val="ffffff"/>
              </a:solidFill>
              <a:effectLst/>
              <a:uFillTx/>
              <a:latin typeface="Arial"/>
            </a:endParaRPr>
          </a:p>
          <a:p>
            <a:pPr marL="216000"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9c"/>
              </a:buClr>
              <a:buSzPct val="45000"/>
              <a:buFont typeface="Wingdings" charset="2"/>
              <a:buChar char=""/>
              <a:tabLst>
                <a:tab algn="l" pos="0"/>
              </a:tabLst>
            </a:pPr>
            <a:r>
              <a:rPr b="1" lang="en-US" sz="2200" strike="noStrike" u="none">
                <a:solidFill>
                  <a:srgbClr val="ffffff"/>
                </a:solidFill>
                <a:effectLst/>
                <a:uFillTx/>
                <a:latin typeface="Arial"/>
              </a:rPr>
              <a:t>Flowchart</a:t>
            </a:r>
            <a:r>
              <a:rPr b="0" lang="en-US" sz="2200" strike="noStrike" u="none">
                <a:solidFill>
                  <a:srgbClr val="ffffff"/>
                </a:solidFill>
                <a:effectLst/>
                <a:uFillTx/>
                <a:latin typeface="Arial"/>
              </a:rPr>
              <a:t>: </a:t>
            </a:r>
            <a:r>
              <a:rPr b="0" i="1" lang="en-US" sz="2200" strike="noStrike" u="none">
                <a:solidFill>
                  <a:srgbClr val="ffffff"/>
                </a:solidFill>
                <a:effectLst/>
                <a:uFillTx/>
                <a:latin typeface="Arial"/>
              </a:rPr>
              <a:t>The web scraping process involved making an HTTP request to the Wikipedia URL, using a parser to locate the relevant HTML tables, and then extracting and cleaning the table data into a pandas DataFrame.</a:t>
            </a:r>
            <a:endParaRPr b="0" lang="gl-ES" sz="2200" strike="noStrike" u="none">
              <a:solidFill>
                <a:srgbClr val="ffffff"/>
              </a:solidFill>
              <a:effectLst/>
              <a:uFillTx/>
              <a:latin typeface="Arial"/>
            </a:endParaRPr>
          </a:p>
          <a:p>
            <a:pPr marL="216000"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rial"/>
                <a:ea typeface="Noto Sans CJK SC"/>
              </a:rPr>
              <a:t>Reference</a:t>
            </a:r>
            <a:r>
              <a:rPr b="0" lang="en-US" sz="2200" strike="noStrike" u="none">
                <a:solidFill>
                  <a:srgbClr val="ffffff"/>
                </a:solidFill>
                <a:effectLst/>
                <a:uFillTx/>
                <a:latin typeface="Arial"/>
                <a:ea typeface="Noto Sans CJK SC"/>
              </a:rPr>
              <a:t>: </a:t>
            </a:r>
            <a:r>
              <a:rPr b="0" lang="en-US" sz="2200" strike="noStrike" u="none">
                <a:solidFill>
                  <a:srgbClr val="1e90ff"/>
                </a:solidFill>
                <a:effectLst/>
                <a:uFillTx/>
                <a:latin typeface="Arial"/>
                <a:ea typeface="Noto Sans CJK SC"/>
              </a:rPr>
              <a:t>https://github.com/xanvideira/SpaceXan/blob/main/2.- jupyter-labs-webscraping-COMPLETED.ipynb</a:t>
            </a:r>
            <a:endParaRPr b="0" lang="gl-ES" sz="2200" strike="noStrike" u="none">
              <a:solidFill>
                <a:srgbClr val="ffffff"/>
              </a:solidFill>
              <a:effectLst/>
              <a:uFillTx/>
              <a:latin typeface="Arial"/>
            </a:endParaRPr>
          </a:p>
        </p:txBody>
      </p:sp>
      <p:sp>
        <p:nvSpPr>
          <p:cNvPr id="120"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defTabSz="914400">
              <a:lnSpc>
                <a:spcPct val="90000"/>
              </a:lnSpc>
            </a:pPr>
            <a:endParaRPr b="0" lang="en-US" sz="4000" strike="noStrike" u="none">
              <a:solidFill>
                <a:srgbClr val="1c7ddb"/>
              </a:solidFill>
              <a:effectLst/>
              <a:uFillTx/>
              <a:latin typeface="Abadi"/>
              <a:ea typeface="IBM Plex Mono SemiBold"/>
            </a:endParaRPr>
          </a:p>
        </p:txBody>
      </p:sp>
      <p:sp>
        <p:nvSpPr>
          <p:cNvPr id="121" name="Title 1"/>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22" name="PlaceHolder 13"/>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68E83A84-3336-4B21-9424-B4D2270466C9}" type="slidenum">
              <a:rPr b="0" lang="en-US" sz="1600" strike="noStrike" u="none">
                <a:solidFill>
                  <a:srgbClr val="1c7ddb"/>
                </a:solidFill>
                <a:effectLst/>
                <a:uFillTx/>
                <a:latin typeface="Abadi"/>
              </a:rPr>
              <a:t>15</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23" name="Title 8"/>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a:lnSpc>
                <a:spcPct val="100000"/>
              </a:lnSpc>
            </a:pPr>
            <a:endParaRPr b="0" lang="en-US" sz="4000" strike="noStrike" u="none">
              <a:solidFill>
                <a:srgbClr val="1c7ddb"/>
              </a:solidFill>
              <a:effectLst/>
              <a:uFillTx/>
              <a:latin typeface="Abadi"/>
              <a:ea typeface="IBM Plex Mono SemiBold"/>
            </a:endParaRPr>
          </a:p>
        </p:txBody>
      </p:sp>
      <p:sp>
        <p:nvSpPr>
          <p:cNvPr id="124" name="Title 9"/>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25" name="PlaceHolder 15"/>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BAEC89C1-9166-4397-896E-CB1C471130A3}" type="slidenum">
              <a:rPr b="0" lang="en-US" sz="1600" strike="noStrike" u="none">
                <a:solidFill>
                  <a:srgbClr val="1c7ddb"/>
                </a:solidFill>
                <a:effectLst/>
                <a:uFillTx/>
                <a:latin typeface="Abadi"/>
              </a:rPr>
              <a:t>16</a:t>
            </a:fld>
            <a:endParaRPr b="0" lang="gl-ES" sz="1600" strike="noStrike" u="none">
              <a:solidFill>
                <a:srgbClr val="ffffff"/>
              </a:solidFill>
              <a:effectLst/>
              <a:uFillTx/>
              <a:latin typeface="Arial"/>
            </a:endParaRPr>
          </a:p>
        </p:txBody>
      </p:sp>
      <p:pic>
        <p:nvPicPr>
          <p:cNvPr id="126" name="" descr=""/>
          <p:cNvPicPr/>
          <p:nvPr/>
        </p:nvPicPr>
        <p:blipFill>
          <a:blip r:embed="rId1"/>
          <a:stretch/>
        </p:blipFill>
        <p:spPr>
          <a:xfrm>
            <a:off x="360000" y="1951200"/>
            <a:ext cx="5578920" cy="3267720"/>
          </a:xfrm>
          <a:prstGeom prst="rect">
            <a:avLst/>
          </a:prstGeom>
          <a:noFill/>
          <a:ln w="0">
            <a:noFill/>
          </a:ln>
        </p:spPr>
      </p:pic>
      <p:pic>
        <p:nvPicPr>
          <p:cNvPr id="127" name="" descr=""/>
          <p:cNvPicPr/>
          <p:nvPr/>
        </p:nvPicPr>
        <p:blipFill>
          <a:blip r:embed="rId2"/>
          <a:stretch/>
        </p:blipFill>
        <p:spPr>
          <a:xfrm>
            <a:off x="6033600" y="1951200"/>
            <a:ext cx="5740920" cy="3267720"/>
          </a:xfrm>
          <a:prstGeom prst="rect">
            <a:avLst/>
          </a:prstGeom>
          <a:noFill/>
          <a:ln w="0">
            <a:noFill/>
          </a:ln>
        </p:spPr>
      </p:pic>
      <p:sp>
        <p:nvSpPr>
          <p:cNvPr id="128" name=""/>
          <p:cNvSpPr/>
          <p:nvPr/>
        </p:nvSpPr>
        <p:spPr>
          <a:xfrm>
            <a:off x="900360" y="563004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7: Sample illustration and table fron Wikipedia page (extracted from Notebook)</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29" name="Title 10"/>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a:lnSpc>
                <a:spcPct val="100000"/>
              </a:lnSpc>
            </a:pPr>
            <a:endParaRPr b="0" lang="en-US" sz="4000" strike="noStrike" u="none">
              <a:solidFill>
                <a:srgbClr val="1c7ddb"/>
              </a:solidFill>
              <a:effectLst/>
              <a:uFillTx/>
              <a:latin typeface="Abadi"/>
              <a:ea typeface="IBM Plex Mono SemiBold"/>
            </a:endParaRPr>
          </a:p>
        </p:txBody>
      </p:sp>
      <p:sp>
        <p:nvSpPr>
          <p:cNvPr id="130" name="Title 11"/>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31" name="PlaceHolder 14"/>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1E1F3917-AAA4-4BEF-BF49-D673CEE341C3}" type="slidenum">
              <a:rPr b="0" lang="en-US" sz="1600" strike="noStrike" u="none">
                <a:solidFill>
                  <a:srgbClr val="1c7ddb"/>
                </a:solidFill>
                <a:effectLst/>
                <a:uFillTx/>
                <a:latin typeface="Abadi"/>
              </a:rPr>
              <a:t>17</a:t>
            </a:fld>
            <a:endParaRPr b="0" lang="gl-ES" sz="1600" strike="noStrike" u="none">
              <a:solidFill>
                <a:srgbClr val="ffffff"/>
              </a:solidFill>
              <a:effectLst/>
              <a:uFillTx/>
              <a:latin typeface="Arial"/>
            </a:endParaRPr>
          </a:p>
        </p:txBody>
      </p:sp>
      <p:sp>
        <p:nvSpPr>
          <p:cNvPr id="132" name=""/>
          <p:cNvSpPr/>
          <p:nvPr/>
        </p:nvSpPr>
        <p:spPr>
          <a:xfrm>
            <a:off x="900360" y="563004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8: Request the Falcon9 Launch Wiki page from its URL</a:t>
            </a:r>
            <a:endParaRPr b="0" lang="gl-ES" sz="1800" strike="noStrike" u="none">
              <a:solidFill>
                <a:srgbClr val="ffffff"/>
              </a:solidFill>
              <a:effectLst/>
              <a:uFillTx/>
              <a:latin typeface="Arial"/>
            </a:endParaRPr>
          </a:p>
        </p:txBody>
      </p:sp>
      <p:pic>
        <p:nvPicPr>
          <p:cNvPr id="133" name="" descr=""/>
          <p:cNvPicPr/>
          <p:nvPr/>
        </p:nvPicPr>
        <p:blipFill>
          <a:blip r:embed="rId1"/>
          <a:stretch/>
        </p:blipFill>
        <p:spPr>
          <a:xfrm>
            <a:off x="1245600" y="1238760"/>
            <a:ext cx="9731880" cy="4340160"/>
          </a:xfrm>
          <a:prstGeom prst="rect">
            <a:avLst/>
          </a:prstGeom>
          <a:noFill/>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34" name="Title 12"/>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a:lnSpc>
                <a:spcPct val="100000"/>
              </a:lnSpc>
            </a:pPr>
            <a:endParaRPr b="0" lang="en-US" sz="4000" strike="noStrike" u="none">
              <a:solidFill>
                <a:srgbClr val="1c7ddb"/>
              </a:solidFill>
              <a:effectLst/>
              <a:uFillTx/>
              <a:latin typeface="Abadi"/>
              <a:ea typeface="IBM Plex Mono SemiBold"/>
            </a:endParaRPr>
          </a:p>
        </p:txBody>
      </p:sp>
      <p:sp>
        <p:nvSpPr>
          <p:cNvPr id="135" name="Title 13"/>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36" name="PlaceHolder 16"/>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1C12C5E-C2A7-4891-B885-B9C73DF34899}" type="slidenum">
              <a:rPr b="0" lang="en-US" sz="1600" strike="noStrike" u="none">
                <a:solidFill>
                  <a:srgbClr val="1c7ddb"/>
                </a:solidFill>
                <a:effectLst/>
                <a:uFillTx/>
                <a:latin typeface="Abadi"/>
              </a:rPr>
              <a:t>18</a:t>
            </a:fld>
            <a:endParaRPr b="0" lang="gl-ES" sz="1600" strike="noStrike" u="none">
              <a:solidFill>
                <a:srgbClr val="ffffff"/>
              </a:solidFill>
              <a:effectLst/>
              <a:uFillTx/>
              <a:latin typeface="Arial"/>
            </a:endParaRPr>
          </a:p>
        </p:txBody>
      </p:sp>
      <p:sp>
        <p:nvSpPr>
          <p:cNvPr id="137" name=""/>
          <p:cNvSpPr/>
          <p:nvPr/>
        </p:nvSpPr>
        <p:spPr>
          <a:xfrm>
            <a:off x="900360" y="563004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9: Extract all column/variable names from the HTML table header</a:t>
            </a:r>
            <a:endParaRPr b="0" lang="gl-ES" sz="1800" strike="noStrike" u="none">
              <a:solidFill>
                <a:srgbClr val="ffffff"/>
              </a:solidFill>
              <a:effectLst/>
              <a:uFillTx/>
              <a:latin typeface="Arial"/>
            </a:endParaRPr>
          </a:p>
        </p:txBody>
      </p:sp>
      <p:pic>
        <p:nvPicPr>
          <p:cNvPr id="138" name="" descr=""/>
          <p:cNvPicPr/>
          <p:nvPr/>
        </p:nvPicPr>
        <p:blipFill>
          <a:blip r:embed="rId1"/>
          <a:stretch/>
        </p:blipFill>
        <p:spPr>
          <a:xfrm>
            <a:off x="347040" y="1440000"/>
            <a:ext cx="5771880" cy="4188960"/>
          </a:xfrm>
          <a:prstGeom prst="rect">
            <a:avLst/>
          </a:prstGeom>
          <a:noFill/>
          <a:ln w="0">
            <a:noFill/>
          </a:ln>
        </p:spPr>
      </p:pic>
      <p:pic>
        <p:nvPicPr>
          <p:cNvPr id="139" name="" descr=""/>
          <p:cNvPicPr/>
          <p:nvPr/>
        </p:nvPicPr>
        <p:blipFill>
          <a:blip r:embed="rId2"/>
          <a:stretch/>
        </p:blipFill>
        <p:spPr>
          <a:xfrm>
            <a:off x="6300000" y="1440000"/>
            <a:ext cx="5578920" cy="4188960"/>
          </a:xfrm>
          <a:prstGeom prst="rect">
            <a:avLst/>
          </a:prstGeom>
          <a:noFill/>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40" name="Title 14"/>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a:lnSpc>
                <a:spcPct val="100000"/>
              </a:lnSpc>
            </a:pPr>
            <a:endParaRPr b="0" lang="en-US" sz="4000" strike="noStrike" u="none">
              <a:solidFill>
                <a:srgbClr val="1c7ddb"/>
              </a:solidFill>
              <a:effectLst/>
              <a:uFillTx/>
              <a:latin typeface="Abadi"/>
              <a:ea typeface="IBM Plex Mono SemiBold"/>
            </a:endParaRPr>
          </a:p>
        </p:txBody>
      </p:sp>
      <p:sp>
        <p:nvSpPr>
          <p:cNvPr id="141" name="Title 15"/>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42" name="PlaceHolder 17"/>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CDEC1D88-8A5A-4F35-B684-965B9B3E9B31}" type="slidenum">
              <a:rPr b="0" lang="en-US" sz="1600" strike="noStrike" u="none">
                <a:solidFill>
                  <a:srgbClr val="1c7ddb"/>
                </a:solidFill>
                <a:effectLst/>
                <a:uFillTx/>
                <a:latin typeface="Abadi"/>
              </a:rPr>
              <a:t>19</a:t>
            </a:fld>
            <a:endParaRPr b="0" lang="gl-ES" sz="1600" strike="noStrike" u="none">
              <a:solidFill>
                <a:srgbClr val="ffffff"/>
              </a:solidFill>
              <a:effectLst/>
              <a:uFillTx/>
              <a:latin typeface="Arial"/>
            </a:endParaRPr>
          </a:p>
        </p:txBody>
      </p:sp>
      <p:sp>
        <p:nvSpPr>
          <p:cNvPr id="143" name=""/>
          <p:cNvSpPr/>
          <p:nvPr/>
        </p:nvSpPr>
        <p:spPr>
          <a:xfrm>
            <a:off x="900360" y="563004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10.1: Create a data frame by parsing the launch HTML tables (Task 3)</a:t>
            </a:r>
            <a:endParaRPr b="0" lang="gl-ES" sz="1800" strike="noStrike" u="none">
              <a:solidFill>
                <a:srgbClr val="ffffff"/>
              </a:solidFill>
              <a:effectLst/>
              <a:uFillTx/>
              <a:latin typeface="Arial"/>
            </a:endParaRPr>
          </a:p>
        </p:txBody>
      </p:sp>
      <p:pic>
        <p:nvPicPr>
          <p:cNvPr id="144" name="" descr=""/>
          <p:cNvPicPr/>
          <p:nvPr/>
        </p:nvPicPr>
        <p:blipFill>
          <a:blip r:embed="rId1"/>
          <a:stretch/>
        </p:blipFill>
        <p:spPr>
          <a:xfrm>
            <a:off x="360000" y="1440000"/>
            <a:ext cx="5938920" cy="4188960"/>
          </a:xfrm>
          <a:prstGeom prst="rect">
            <a:avLst/>
          </a:prstGeom>
          <a:noFill/>
          <a:ln w="0">
            <a:noFill/>
          </a:ln>
        </p:spPr>
      </p:pic>
      <p:pic>
        <p:nvPicPr>
          <p:cNvPr id="145" name="" descr=""/>
          <p:cNvPicPr/>
          <p:nvPr/>
        </p:nvPicPr>
        <p:blipFill>
          <a:blip r:embed="rId2"/>
          <a:stretch/>
        </p:blipFill>
        <p:spPr>
          <a:xfrm>
            <a:off x="6480000" y="1440000"/>
            <a:ext cx="5218920" cy="4188960"/>
          </a:xfrm>
          <a:prstGeom prst="rect">
            <a:avLst/>
          </a:prstGeom>
          <a:noFill/>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75" name="PlaceHolder 1"/>
          <p:cNvSpPr>
            <a:spLocks noGrp="1"/>
          </p:cNvSpPr>
          <p:nvPr>
            <p:ph type="sldNum" idx="37"/>
          </p:nvPr>
        </p:nvSpPr>
        <p:spPr>
          <a:xfrm>
            <a:off x="8715600" y="6025680"/>
            <a:ext cx="2741040" cy="399240"/>
          </a:xfrm>
          <a:prstGeom prst="rect">
            <a:avLst/>
          </a:prstGeom>
          <a:noFill/>
          <a:ln w="0">
            <a:noFill/>
          </a:ln>
        </p:spPr>
        <p:txBody>
          <a:bodyPr lIns="91440" rIns="91440" tIns="45720" bIns="45720" anchor="ctr">
            <a:norm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CE19EECB-4947-4B26-BC57-83EF6C31EADE}" type="slidenum">
              <a:rPr b="0" lang="en-US" sz="1600" strike="noStrike" u="none">
                <a:solidFill>
                  <a:srgbClr val="1c7ddb"/>
                </a:solidFill>
                <a:effectLst/>
                <a:uFillTx/>
                <a:latin typeface="Abadi"/>
              </a:rPr>
              <a:t>2</a:t>
            </a:fld>
            <a:endParaRPr b="0" lang="gl-ES" sz="1600" strike="noStrike" u="none">
              <a:solidFill>
                <a:srgbClr val="ffffff"/>
              </a:solidFill>
              <a:effectLst/>
              <a:uFillTx/>
              <a:latin typeface="Times New Roman"/>
            </a:endParaRPr>
          </a:p>
        </p:txBody>
      </p:sp>
      <p:sp>
        <p:nvSpPr>
          <p:cNvPr id="76" name="Content Placeholder 2"/>
          <p:cNvSpPr/>
          <p:nvPr/>
        </p:nvSpPr>
        <p:spPr>
          <a:xfrm>
            <a:off x="968040" y="1903680"/>
            <a:ext cx="5164920" cy="331848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Executive Summary</a:t>
            </a:r>
            <a:endParaRPr b="0" lang="gl-ES" sz="2200" strike="noStrike" u="none">
              <a:solidFill>
                <a:srgbClr val="ffffff"/>
              </a:solidFill>
              <a:effectLst/>
              <a:uFillTx/>
              <a:latin typeface="Arial"/>
            </a:endParaRPr>
          </a:p>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Introduction</a:t>
            </a:r>
            <a:endParaRPr b="0" lang="gl-ES" sz="2200" strike="noStrike" u="none">
              <a:solidFill>
                <a:srgbClr val="ffffff"/>
              </a:solidFill>
              <a:effectLst/>
              <a:uFillTx/>
              <a:latin typeface="Arial"/>
            </a:endParaRPr>
          </a:p>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Methodology</a:t>
            </a:r>
            <a:endParaRPr b="0" lang="gl-ES" sz="2200" strike="noStrike" u="none">
              <a:solidFill>
                <a:srgbClr val="ffffff"/>
              </a:solidFill>
              <a:effectLst/>
              <a:uFillTx/>
              <a:latin typeface="Arial"/>
            </a:endParaRPr>
          </a:p>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Results</a:t>
            </a:r>
            <a:endParaRPr b="0" lang="gl-ES" sz="2200" strike="noStrike" u="none">
              <a:solidFill>
                <a:srgbClr val="ffffff"/>
              </a:solidFill>
              <a:effectLst/>
              <a:uFillTx/>
              <a:latin typeface="Arial"/>
            </a:endParaRPr>
          </a:p>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Conclusion</a:t>
            </a:r>
            <a:endParaRPr b="0" lang="gl-ES" sz="2200" strike="noStrike" u="none">
              <a:solidFill>
                <a:srgbClr val="ffffff"/>
              </a:solidFill>
              <a:effectLst/>
              <a:uFillTx/>
              <a:latin typeface="Arial"/>
            </a:endParaRPr>
          </a:p>
          <a:p>
            <a:pPr marL="228600" indent="-228600" defTabSz="914400">
              <a:lnSpc>
                <a:spcPct val="100000"/>
              </a:lnSpc>
              <a:spcBef>
                <a:spcPts val="1400"/>
              </a:spcBef>
              <a:buClr>
                <a:srgbClr val="4d869c"/>
              </a:buClr>
              <a:buFont typeface="Arial"/>
              <a:buChar char="•"/>
            </a:pPr>
            <a:r>
              <a:rPr b="0" lang="en-US" sz="2200" strike="noStrike" u="none">
                <a:solidFill>
                  <a:srgbClr val="ffffff"/>
                </a:solidFill>
                <a:effectLst/>
                <a:uFillTx/>
                <a:latin typeface="Arial"/>
              </a:rPr>
              <a:t>Appendix</a:t>
            </a:r>
            <a:endParaRPr b="0" lang="gl-ES" sz="2200" strike="noStrike" u="none">
              <a:solidFill>
                <a:srgbClr val="ffffff"/>
              </a:solidFill>
              <a:effectLst/>
              <a:uFillTx/>
              <a:latin typeface="Arial"/>
            </a:endParaRPr>
          </a:p>
        </p:txBody>
      </p:sp>
      <p:sp>
        <p:nvSpPr>
          <p:cNvPr id="77"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Outline</a:t>
            </a:r>
            <a:endParaRPr b="0" lang="gl-ES" sz="40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46" name="Title 16"/>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a:lnSpc>
                <a:spcPct val="100000"/>
              </a:lnSpc>
            </a:pPr>
            <a:endParaRPr b="0" lang="en-US" sz="4000" strike="noStrike" u="none">
              <a:solidFill>
                <a:srgbClr val="1c7ddb"/>
              </a:solidFill>
              <a:effectLst/>
              <a:uFillTx/>
              <a:latin typeface="Abadi"/>
              <a:ea typeface="IBM Plex Mono SemiBold"/>
            </a:endParaRPr>
          </a:p>
        </p:txBody>
      </p:sp>
      <p:sp>
        <p:nvSpPr>
          <p:cNvPr id="147" name="Title 17"/>
          <p:cNvSpPr/>
          <p:nvPr/>
        </p:nvSpPr>
        <p:spPr>
          <a:xfrm>
            <a:off x="922320" y="69120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Scraping</a:t>
            </a:r>
            <a:endParaRPr b="0" lang="gl-ES" sz="4000" strike="noStrike" u="none">
              <a:solidFill>
                <a:srgbClr val="ffffff"/>
              </a:solidFill>
              <a:effectLst/>
              <a:uFillTx/>
              <a:latin typeface="Arial"/>
            </a:endParaRPr>
          </a:p>
        </p:txBody>
      </p:sp>
      <p:sp>
        <p:nvSpPr>
          <p:cNvPr id="148" name="PlaceHolder 18"/>
          <p:cNvSpPr/>
          <p:nvPr/>
        </p:nvSpPr>
        <p:spPr>
          <a:xfrm>
            <a:off x="871632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69052FB0-272C-4A48-8FF9-C8BE4F492BFE}" type="slidenum">
              <a:rPr b="0" lang="en-US" sz="1600" strike="noStrike" u="none">
                <a:solidFill>
                  <a:srgbClr val="1c7ddb"/>
                </a:solidFill>
                <a:effectLst/>
                <a:uFillTx/>
                <a:latin typeface="Abadi"/>
              </a:rPr>
              <a:t>20</a:t>
            </a:fld>
            <a:endParaRPr b="0" lang="gl-ES" sz="1600" strike="noStrike" u="none">
              <a:solidFill>
                <a:srgbClr val="ffffff"/>
              </a:solidFill>
              <a:effectLst/>
              <a:uFillTx/>
              <a:latin typeface="Arial"/>
            </a:endParaRPr>
          </a:p>
        </p:txBody>
      </p:sp>
      <p:sp>
        <p:nvSpPr>
          <p:cNvPr id="149" name=""/>
          <p:cNvSpPr/>
          <p:nvPr/>
        </p:nvSpPr>
        <p:spPr>
          <a:xfrm>
            <a:off x="900360" y="563004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10.2: Export data after parsing the launch HTML tables (Task 3)</a:t>
            </a:r>
            <a:endParaRPr b="0" lang="gl-ES" sz="1800" strike="noStrike" u="none">
              <a:solidFill>
                <a:srgbClr val="ffffff"/>
              </a:solidFill>
              <a:effectLst/>
              <a:uFillTx/>
              <a:latin typeface="Arial"/>
            </a:endParaRPr>
          </a:p>
        </p:txBody>
      </p:sp>
      <p:pic>
        <p:nvPicPr>
          <p:cNvPr id="150" name="" descr=""/>
          <p:cNvPicPr/>
          <p:nvPr/>
        </p:nvPicPr>
        <p:blipFill>
          <a:blip r:embed="rId1"/>
          <a:stretch/>
        </p:blipFill>
        <p:spPr>
          <a:xfrm>
            <a:off x="1245600" y="1440000"/>
            <a:ext cx="9731880" cy="4138920"/>
          </a:xfrm>
          <a:prstGeom prst="rect">
            <a:avLst/>
          </a:prstGeom>
          <a:noFill/>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51" name="PlaceHolder 1"/>
          <p:cNvSpPr>
            <a:spLocks noGrp="1"/>
          </p:cNvSpPr>
          <p:nvPr>
            <p:ph/>
          </p:nvPr>
        </p:nvSpPr>
        <p:spPr>
          <a:xfrm>
            <a:off x="745200" y="1440000"/>
            <a:ext cx="10413720" cy="4318920"/>
          </a:xfrm>
          <a:prstGeom prst="rect">
            <a:avLst/>
          </a:prstGeom>
          <a:noFill/>
          <a:ln w="0">
            <a:noFill/>
          </a:ln>
        </p:spPr>
        <p:txBody>
          <a:bodyPr lIns="90000" rIns="90000" tIns="45000" bIns="45000" anchor="t">
            <a:noAutofit/>
          </a:bodyPr>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badi"/>
              </a:rPr>
              <a:t>Process</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After collecting the raw data, extensive data wrangling was performed to prepare it for analysis.</a:t>
            </a: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badi"/>
              </a:rPr>
              <a:t>Steps</a:t>
            </a:r>
            <a:r>
              <a:rPr b="0" lang="en-US" sz="2200" strike="noStrike" u="none">
                <a:solidFill>
                  <a:srgbClr val="ffffff"/>
                </a:solidFill>
                <a:effectLst/>
                <a:uFillTx/>
                <a:latin typeface="Abadi"/>
              </a:rPr>
              <a:t>:</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en-US" sz="2200" strike="noStrike" u="none">
                <a:solidFill>
                  <a:srgbClr val="ffffff"/>
                </a:solidFill>
                <a:effectLst/>
                <a:uFillTx/>
                <a:latin typeface="Abadi"/>
              </a:rPr>
              <a:t>Handling Missing Values</a:t>
            </a:r>
            <a:r>
              <a:rPr b="0" i="1" lang="en-US" sz="2200" strike="noStrike" u="none">
                <a:solidFill>
                  <a:srgbClr val="ffffff"/>
                </a:solidFill>
                <a:effectLst/>
                <a:uFillTx/>
                <a:latin typeface="Abadi"/>
              </a:rPr>
              <a:t>: Missing or inconsistent data points were addressed.</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en-US" sz="2200" strike="noStrike" u="none">
                <a:solidFill>
                  <a:srgbClr val="ffffff"/>
                </a:solidFill>
                <a:effectLst/>
                <a:uFillTx/>
                <a:latin typeface="Abadi"/>
              </a:rPr>
              <a:t>Feature Engineering</a:t>
            </a:r>
            <a:r>
              <a:rPr b="0" i="1" lang="en-US" sz="2200" strike="noStrike" u="none">
                <a:solidFill>
                  <a:srgbClr val="ffffff"/>
                </a:solidFill>
                <a:effectLst/>
                <a:uFillTx/>
                <a:latin typeface="Abadi"/>
              </a:rPr>
              <a:t>: New variables were created, such as one-hot encoding for categorical features like LaunchSite and Orbit, to make them suitable for machine learning models.</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en-US" sz="2200" strike="noStrike" u="none">
                <a:solidFill>
                  <a:srgbClr val="ffffff"/>
                </a:solidFill>
                <a:effectLst/>
                <a:uFillTx/>
                <a:latin typeface="Abadi"/>
              </a:rPr>
              <a:t>Data Cleaning</a:t>
            </a:r>
            <a:r>
              <a:rPr b="0" i="1" lang="en-US" sz="2200" strike="noStrike" u="none">
                <a:solidFill>
                  <a:srgbClr val="ffffff"/>
                </a:solidFill>
                <a:effectLst/>
                <a:uFillTx/>
                <a:latin typeface="Abadi"/>
              </a:rPr>
              <a:t>: Data types were converted and columns were standardized.</a:t>
            </a: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rial"/>
                <a:ea typeface="Noto Sans CJK SC"/>
              </a:rPr>
              <a:t>Reference</a:t>
            </a:r>
            <a:r>
              <a:rPr b="0" lang="en-US" sz="2200" strike="noStrike" u="none">
                <a:solidFill>
                  <a:srgbClr val="ffffff"/>
                </a:solidFill>
                <a:effectLst/>
                <a:uFillTx/>
                <a:latin typeface="Arial"/>
                <a:ea typeface="Noto Sans CJK SC"/>
              </a:rPr>
              <a:t>: </a:t>
            </a:r>
            <a:r>
              <a:rPr b="0" lang="en-US" sz="2200" strike="noStrike" u="none">
                <a:solidFill>
                  <a:srgbClr val="1e90ff"/>
                </a:solidFill>
                <a:effectLst/>
                <a:uFillTx/>
                <a:latin typeface="Arial"/>
                <a:ea typeface="Noto Sans CJK SC"/>
              </a:rPr>
              <a:t>https://github.com/xanvideira/SpaceXan/blob/main/3.- labs-jupyter-spacex-Data wrangling-COMPLETED.ipynb</a:t>
            </a:r>
            <a:endParaRPr b="0" lang="gl-ES" sz="2200" strike="noStrike" u="none">
              <a:solidFill>
                <a:srgbClr val="ffffff"/>
              </a:solidFill>
              <a:effectLst/>
              <a:uFillTx/>
              <a:latin typeface="Arial"/>
            </a:endParaRPr>
          </a:p>
        </p:txBody>
      </p:sp>
      <p:sp>
        <p:nvSpPr>
          <p:cNvPr id="152"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53" name="PlaceHolder 19"/>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6D8BABD-705A-4EED-894D-613BFAEEA6E1}" type="slidenum">
              <a:rPr b="0" lang="en-US" sz="1600" strike="noStrike" u="none">
                <a:solidFill>
                  <a:srgbClr val="1c7ddb"/>
                </a:solidFill>
                <a:effectLst/>
                <a:uFillTx/>
                <a:latin typeface="Abadi"/>
              </a:rPr>
              <a:t>21</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54" name="Title 18"/>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55" name="PlaceHolder 21"/>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65465A52-8791-495D-9C9E-339F5FE5DA44}" type="slidenum">
              <a:rPr b="0" lang="en-US" sz="1600" strike="noStrike" u="none">
                <a:solidFill>
                  <a:srgbClr val="1c7ddb"/>
                </a:solidFill>
                <a:effectLst/>
                <a:uFillTx/>
                <a:latin typeface="Abadi"/>
              </a:rPr>
              <a:t>22</a:t>
            </a:fld>
            <a:endParaRPr b="0" lang="gl-ES" sz="1600" strike="noStrike" u="none">
              <a:solidFill>
                <a:srgbClr val="ffffff"/>
              </a:solidFill>
              <a:effectLst/>
              <a:uFillTx/>
              <a:latin typeface="Arial"/>
            </a:endParaRPr>
          </a:p>
        </p:txBody>
      </p:sp>
      <p:sp>
        <p:nvSpPr>
          <p:cNvPr id="156" name=""/>
          <p:cNvSpPr/>
          <p:nvPr/>
        </p:nvSpPr>
        <p:spPr>
          <a:xfrm>
            <a:off x="900720" y="5630400"/>
            <a:ext cx="10438560" cy="36360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endParaRPr b="0" lang="gl-ES" sz="1800" strike="noStrike" u="none">
              <a:solidFill>
                <a:srgbClr val="ffffff"/>
              </a:solidFill>
              <a:effectLst/>
              <a:uFillTx/>
              <a:latin typeface="Arial"/>
            </a:endParaRPr>
          </a:p>
        </p:txBody>
      </p:sp>
      <p:sp>
        <p:nvSpPr>
          <p:cNvPr id="157" name=""/>
          <p:cNvSpPr/>
          <p:nvPr/>
        </p:nvSpPr>
        <p:spPr>
          <a:xfrm>
            <a:off x="900720" y="56304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11: Calculate the number of launches on each site</a:t>
            </a:r>
            <a:endParaRPr b="0" lang="gl-ES" sz="1800" strike="noStrike" u="none">
              <a:solidFill>
                <a:srgbClr val="ffffff"/>
              </a:solidFill>
              <a:effectLst/>
              <a:uFillTx/>
              <a:latin typeface="Arial"/>
            </a:endParaRPr>
          </a:p>
        </p:txBody>
      </p:sp>
      <p:pic>
        <p:nvPicPr>
          <p:cNvPr id="158" name="" descr=""/>
          <p:cNvPicPr/>
          <p:nvPr/>
        </p:nvPicPr>
        <p:blipFill>
          <a:blip r:embed="rId1"/>
          <a:stretch/>
        </p:blipFill>
        <p:spPr>
          <a:xfrm>
            <a:off x="1245600" y="1676160"/>
            <a:ext cx="9731880" cy="3512520"/>
          </a:xfrm>
          <a:prstGeom prst="rect">
            <a:avLst/>
          </a:prstGeom>
          <a:noFill/>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59" name="Title 19"/>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60" name="PlaceHolder 20"/>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A8105285-598F-4512-9844-C81EEF86B1DC}" type="slidenum">
              <a:rPr b="0" lang="en-US" sz="1600" strike="noStrike" u="none">
                <a:solidFill>
                  <a:srgbClr val="1c7ddb"/>
                </a:solidFill>
                <a:effectLst/>
                <a:uFillTx/>
                <a:latin typeface="Abadi"/>
              </a:rPr>
              <a:t>23</a:t>
            </a:fld>
            <a:endParaRPr b="0" lang="gl-ES" sz="1600" strike="noStrike" u="none">
              <a:solidFill>
                <a:srgbClr val="ffffff"/>
              </a:solidFill>
              <a:effectLst/>
              <a:uFillTx/>
              <a:latin typeface="Arial"/>
            </a:endParaRPr>
          </a:p>
        </p:txBody>
      </p:sp>
      <p:sp>
        <p:nvSpPr>
          <p:cNvPr id="161" name=""/>
          <p:cNvSpPr/>
          <p:nvPr/>
        </p:nvSpPr>
        <p:spPr>
          <a:xfrm>
            <a:off x="900720" y="5630400"/>
            <a:ext cx="10438560" cy="363600"/>
          </a:xfrm>
          <a:prstGeom prst="rect">
            <a:avLst/>
          </a:prstGeom>
          <a:noFill/>
          <a:ln w="0">
            <a:noFill/>
          </a:ln>
        </p:spPr>
        <p:style>
          <a:lnRef idx="0"/>
          <a:fillRef idx="0"/>
          <a:effectRef idx="0"/>
          <a:fontRef idx="minor"/>
        </p:style>
        <p:txBody>
          <a:bodyPr lIns="90000" rIns="90000" tIns="45000" bIns="45000" anchor="t" anchorCtr="1">
            <a:spAutoFit/>
          </a:bodyPr>
          <a:p>
            <a:pPr>
              <a:lnSpc>
                <a:spcPct val="100000"/>
              </a:lnSpc>
            </a:pPr>
            <a:endParaRPr b="0" lang="gl-ES" sz="1800" strike="noStrike" u="none">
              <a:solidFill>
                <a:srgbClr val="ffffff"/>
              </a:solidFill>
              <a:effectLst/>
              <a:uFillTx/>
              <a:latin typeface="Arial"/>
            </a:endParaRPr>
          </a:p>
        </p:txBody>
      </p:sp>
      <p:sp>
        <p:nvSpPr>
          <p:cNvPr id="162" name=""/>
          <p:cNvSpPr/>
          <p:nvPr/>
        </p:nvSpPr>
        <p:spPr>
          <a:xfrm>
            <a:off x="900720" y="56304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12: Calculate the number and occurrence of each orbit</a:t>
            </a:r>
            <a:endParaRPr b="0" lang="gl-ES" sz="1800" strike="noStrike" u="none">
              <a:solidFill>
                <a:srgbClr val="ffffff"/>
              </a:solidFill>
              <a:effectLst/>
              <a:uFillTx/>
              <a:latin typeface="Arial"/>
            </a:endParaRPr>
          </a:p>
        </p:txBody>
      </p:sp>
      <p:pic>
        <p:nvPicPr>
          <p:cNvPr id="163" name="" descr=""/>
          <p:cNvPicPr/>
          <p:nvPr/>
        </p:nvPicPr>
        <p:blipFill>
          <a:blip r:embed="rId1"/>
          <a:stretch/>
        </p:blipFill>
        <p:spPr>
          <a:xfrm>
            <a:off x="1245600" y="1185480"/>
            <a:ext cx="9731880" cy="4393440"/>
          </a:xfrm>
          <a:prstGeom prst="rect">
            <a:avLst/>
          </a:prstGeom>
          <a:noFill/>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64" name="Title 20"/>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65" name="PlaceHolder 22"/>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41FFCA61-D746-4EF8-947F-F7F0CB633A78}" type="slidenum">
              <a:rPr b="0" lang="en-US" sz="1600" strike="noStrike" u="none">
                <a:solidFill>
                  <a:srgbClr val="1c7ddb"/>
                </a:solidFill>
                <a:effectLst/>
                <a:uFillTx/>
                <a:latin typeface="Abadi"/>
              </a:rPr>
              <a:t>24</a:t>
            </a:fld>
            <a:endParaRPr b="0" lang="gl-ES" sz="1600" strike="noStrike" u="none">
              <a:solidFill>
                <a:srgbClr val="ffffff"/>
              </a:solidFill>
              <a:effectLst/>
              <a:uFillTx/>
              <a:latin typeface="Arial"/>
            </a:endParaRPr>
          </a:p>
        </p:txBody>
      </p:sp>
      <p:sp>
        <p:nvSpPr>
          <p:cNvPr id="166" name=""/>
          <p:cNvSpPr/>
          <p:nvPr/>
        </p:nvSpPr>
        <p:spPr>
          <a:xfrm>
            <a:off x="900720" y="5630400"/>
            <a:ext cx="10438560" cy="363600"/>
          </a:xfrm>
          <a:prstGeom prst="rect">
            <a:avLst/>
          </a:prstGeom>
          <a:noFill/>
          <a:ln w="0">
            <a:noFill/>
          </a:ln>
        </p:spPr>
        <p:style>
          <a:lnRef idx="0"/>
          <a:fillRef idx="0"/>
          <a:effectRef idx="0"/>
          <a:fontRef idx="minor"/>
        </p:style>
        <p:txBody>
          <a:bodyPr lIns="90000" rIns="90000" tIns="45000" bIns="45000" anchor="t" anchorCtr="1">
            <a:spAutoFit/>
          </a:bodyPr>
          <a:p>
            <a:pPr>
              <a:lnSpc>
                <a:spcPct val="100000"/>
              </a:lnSpc>
            </a:pPr>
            <a:endParaRPr b="0" lang="gl-ES" sz="1800" strike="noStrike" u="none">
              <a:solidFill>
                <a:srgbClr val="ffffff"/>
              </a:solidFill>
              <a:effectLst/>
              <a:uFillTx/>
              <a:latin typeface="Arial"/>
            </a:endParaRPr>
          </a:p>
        </p:txBody>
      </p:sp>
      <p:sp>
        <p:nvSpPr>
          <p:cNvPr id="167" name=""/>
          <p:cNvSpPr/>
          <p:nvPr/>
        </p:nvSpPr>
        <p:spPr>
          <a:xfrm>
            <a:off x="900720" y="56304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13: Calculate the number and occurence of mission outcome of the orbits</a:t>
            </a:r>
            <a:endParaRPr b="0" lang="gl-ES" sz="1800" strike="noStrike" u="none">
              <a:solidFill>
                <a:srgbClr val="ffffff"/>
              </a:solidFill>
              <a:effectLst/>
              <a:uFillTx/>
              <a:latin typeface="Arial"/>
            </a:endParaRPr>
          </a:p>
        </p:txBody>
      </p:sp>
      <p:pic>
        <p:nvPicPr>
          <p:cNvPr id="168" name="" descr=""/>
          <p:cNvPicPr/>
          <p:nvPr/>
        </p:nvPicPr>
        <p:blipFill>
          <a:blip r:embed="rId1"/>
          <a:stretch/>
        </p:blipFill>
        <p:spPr>
          <a:xfrm>
            <a:off x="360000" y="1080000"/>
            <a:ext cx="5578920" cy="4498920"/>
          </a:xfrm>
          <a:prstGeom prst="rect">
            <a:avLst/>
          </a:prstGeom>
          <a:noFill/>
          <a:ln w="0">
            <a:noFill/>
          </a:ln>
        </p:spPr>
      </p:pic>
      <p:pic>
        <p:nvPicPr>
          <p:cNvPr id="169" name="" descr=""/>
          <p:cNvPicPr/>
          <p:nvPr/>
        </p:nvPicPr>
        <p:blipFill>
          <a:blip r:embed="rId2"/>
          <a:stretch/>
        </p:blipFill>
        <p:spPr>
          <a:xfrm>
            <a:off x="6120000" y="1080000"/>
            <a:ext cx="5578920" cy="4498920"/>
          </a:xfrm>
          <a:prstGeom prst="rect">
            <a:avLst/>
          </a:prstGeom>
          <a:noFill/>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70" name="Title 2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71" name="PlaceHolder 23"/>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2D95927-7DFA-4569-91A5-DE6BC4EAC8DB}" type="slidenum">
              <a:rPr b="0" lang="en-US" sz="1600" strike="noStrike" u="none">
                <a:solidFill>
                  <a:srgbClr val="1c7ddb"/>
                </a:solidFill>
                <a:effectLst/>
                <a:uFillTx/>
                <a:latin typeface="Abadi"/>
              </a:rPr>
              <a:t>25</a:t>
            </a:fld>
            <a:endParaRPr b="0" lang="gl-ES" sz="1600" strike="noStrike" u="none">
              <a:solidFill>
                <a:srgbClr val="ffffff"/>
              </a:solidFill>
              <a:effectLst/>
              <a:uFillTx/>
              <a:latin typeface="Arial"/>
            </a:endParaRPr>
          </a:p>
        </p:txBody>
      </p:sp>
      <p:sp>
        <p:nvSpPr>
          <p:cNvPr id="172" name=""/>
          <p:cNvSpPr/>
          <p:nvPr/>
        </p:nvSpPr>
        <p:spPr>
          <a:xfrm>
            <a:off x="900720" y="5630400"/>
            <a:ext cx="10438560" cy="363600"/>
          </a:xfrm>
          <a:prstGeom prst="rect">
            <a:avLst/>
          </a:prstGeom>
          <a:noFill/>
          <a:ln w="0">
            <a:noFill/>
          </a:ln>
        </p:spPr>
        <p:style>
          <a:lnRef idx="0"/>
          <a:fillRef idx="0"/>
          <a:effectRef idx="0"/>
          <a:fontRef idx="minor"/>
        </p:style>
        <p:txBody>
          <a:bodyPr lIns="90000" rIns="90000" tIns="45000" bIns="45000" anchor="t" anchorCtr="1">
            <a:spAutoFit/>
          </a:bodyPr>
          <a:p>
            <a:pPr>
              <a:lnSpc>
                <a:spcPct val="100000"/>
              </a:lnSpc>
            </a:pPr>
            <a:endParaRPr b="0" lang="gl-ES" sz="1800" strike="noStrike" u="none">
              <a:solidFill>
                <a:srgbClr val="ffffff"/>
              </a:solidFill>
              <a:effectLst/>
              <a:uFillTx/>
              <a:latin typeface="Arial"/>
            </a:endParaRPr>
          </a:p>
        </p:txBody>
      </p:sp>
      <p:sp>
        <p:nvSpPr>
          <p:cNvPr id="173" name=""/>
          <p:cNvSpPr/>
          <p:nvPr/>
        </p:nvSpPr>
        <p:spPr>
          <a:xfrm>
            <a:off x="900720" y="56304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14: Create a landing outcome label from Outcome column</a:t>
            </a:r>
            <a:endParaRPr b="0" lang="gl-ES" sz="1800" strike="noStrike" u="none">
              <a:solidFill>
                <a:srgbClr val="ffffff"/>
              </a:solidFill>
              <a:effectLst/>
              <a:uFillTx/>
              <a:latin typeface="Arial"/>
            </a:endParaRPr>
          </a:p>
        </p:txBody>
      </p:sp>
      <p:pic>
        <p:nvPicPr>
          <p:cNvPr id="174" name="" descr=""/>
          <p:cNvPicPr/>
          <p:nvPr/>
        </p:nvPicPr>
        <p:blipFill>
          <a:blip r:embed="rId1"/>
          <a:stretch/>
        </p:blipFill>
        <p:spPr>
          <a:xfrm>
            <a:off x="900000" y="1260000"/>
            <a:ext cx="10438920" cy="4318920"/>
          </a:xfrm>
          <a:prstGeom prst="rect">
            <a:avLst/>
          </a:prstGeom>
          <a:noFill/>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75" name="Title 22"/>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Wrangling</a:t>
            </a:r>
            <a:endParaRPr b="0" lang="gl-ES" sz="4000" strike="noStrike" u="none">
              <a:solidFill>
                <a:srgbClr val="ffffff"/>
              </a:solidFill>
              <a:effectLst/>
              <a:uFillTx/>
              <a:latin typeface="Arial"/>
            </a:endParaRPr>
          </a:p>
        </p:txBody>
      </p:sp>
      <p:sp>
        <p:nvSpPr>
          <p:cNvPr id="176" name="PlaceHolder 24"/>
          <p:cNvSpPr/>
          <p:nvPr/>
        </p:nvSpPr>
        <p:spPr>
          <a:xfrm>
            <a:off x="871668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02F6CE2-E281-4D37-9ABF-222C34A39872}" type="slidenum">
              <a:rPr b="0" lang="en-US" sz="1600" strike="noStrike" u="none">
                <a:solidFill>
                  <a:srgbClr val="1c7ddb"/>
                </a:solidFill>
                <a:effectLst/>
                <a:uFillTx/>
                <a:latin typeface="Abadi"/>
              </a:rPr>
              <a:t>26</a:t>
            </a:fld>
            <a:endParaRPr b="0" lang="gl-ES" sz="1600" strike="noStrike" u="none">
              <a:solidFill>
                <a:srgbClr val="ffffff"/>
              </a:solidFill>
              <a:effectLst/>
              <a:uFillTx/>
              <a:latin typeface="Arial"/>
            </a:endParaRPr>
          </a:p>
        </p:txBody>
      </p:sp>
      <p:sp>
        <p:nvSpPr>
          <p:cNvPr id="177" name=""/>
          <p:cNvSpPr/>
          <p:nvPr/>
        </p:nvSpPr>
        <p:spPr>
          <a:xfrm>
            <a:off x="900720" y="5630400"/>
            <a:ext cx="10438560" cy="363600"/>
          </a:xfrm>
          <a:prstGeom prst="rect">
            <a:avLst/>
          </a:prstGeom>
          <a:noFill/>
          <a:ln w="0">
            <a:noFill/>
          </a:ln>
        </p:spPr>
        <p:style>
          <a:lnRef idx="0"/>
          <a:fillRef idx="0"/>
          <a:effectRef idx="0"/>
          <a:fontRef idx="minor"/>
        </p:style>
        <p:txBody>
          <a:bodyPr lIns="90000" rIns="90000" tIns="45000" bIns="45000" anchor="t" anchorCtr="1">
            <a:spAutoFit/>
          </a:bodyPr>
          <a:p>
            <a:pPr>
              <a:lnSpc>
                <a:spcPct val="100000"/>
              </a:lnSpc>
            </a:pPr>
            <a:endParaRPr b="0" lang="gl-ES" sz="1800" strike="noStrike" u="none">
              <a:solidFill>
                <a:srgbClr val="ffffff"/>
              </a:solidFill>
              <a:effectLst/>
              <a:uFillTx/>
              <a:latin typeface="Arial"/>
            </a:endParaRPr>
          </a:p>
        </p:txBody>
      </p:sp>
      <p:sp>
        <p:nvSpPr>
          <p:cNvPr id="178" name=""/>
          <p:cNvSpPr/>
          <p:nvPr/>
        </p:nvSpPr>
        <p:spPr>
          <a:xfrm>
            <a:off x="900720" y="56304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14: Exporting dataset</a:t>
            </a:r>
            <a:endParaRPr b="0" lang="gl-ES" sz="1800" strike="noStrike" u="none">
              <a:solidFill>
                <a:srgbClr val="ffffff"/>
              </a:solidFill>
              <a:effectLst/>
              <a:uFillTx/>
              <a:latin typeface="Arial"/>
            </a:endParaRPr>
          </a:p>
        </p:txBody>
      </p:sp>
      <p:pic>
        <p:nvPicPr>
          <p:cNvPr id="179" name="" descr=""/>
          <p:cNvPicPr/>
          <p:nvPr/>
        </p:nvPicPr>
        <p:blipFill>
          <a:blip r:embed="rId1"/>
          <a:stretch/>
        </p:blipFill>
        <p:spPr>
          <a:xfrm>
            <a:off x="1245600" y="2037960"/>
            <a:ext cx="9731880" cy="2788920"/>
          </a:xfrm>
          <a:prstGeom prst="rect">
            <a:avLst/>
          </a:prstGeom>
          <a:noFill/>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80" name="PlaceHolder 1"/>
          <p:cNvSpPr>
            <a:spLocks noGrp="1"/>
          </p:cNvSpPr>
          <p:nvPr>
            <p:ph/>
          </p:nvPr>
        </p:nvSpPr>
        <p:spPr>
          <a:xfrm>
            <a:off x="770040" y="1825560"/>
            <a:ext cx="9743760" cy="4348800"/>
          </a:xfrm>
          <a:prstGeom prst="rect">
            <a:avLst/>
          </a:prstGeom>
          <a:noFill/>
          <a:ln w="0">
            <a:noFill/>
          </a:ln>
        </p:spPr>
        <p:txBody>
          <a:bodyPr lIns="91440" rIns="91440" tIns="45720" bIns="45720" anchor="t">
            <a:noAutofit/>
          </a:bodyPr>
          <a:p>
            <a:pPr marL="432000" indent="-324000" defTabSz="914400">
              <a:lnSpc>
                <a:spcPct val="100000"/>
              </a:lnSpc>
              <a:spcBef>
                <a:spcPts val="1191"/>
              </a:spcBef>
              <a:spcAft>
                <a:spcPts val="992"/>
              </a:spcAft>
              <a:buClr>
                <a:srgbClr val="292929"/>
              </a:buClr>
              <a:buFont typeface="Symbol" charset="2"/>
              <a:buChar char=""/>
              <a:tabLst>
                <a:tab algn="l" pos="0"/>
              </a:tabLst>
            </a:pPr>
            <a:r>
              <a:rPr b="1" lang="en-US" sz="2200" strike="noStrike" u="none">
                <a:solidFill>
                  <a:srgbClr val="ffffff"/>
                </a:solidFill>
                <a:effectLst/>
                <a:uFillTx/>
                <a:latin typeface="Abadi"/>
              </a:rPr>
              <a:t>Key Findings</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Visualizations were used to bring the data to life and reveal trends that are difficult to see in raw data.</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292929"/>
              </a:buClr>
              <a:buFont typeface="Symbol" charset="2"/>
              <a:buChar char=""/>
              <a:tabLst>
                <a:tab algn="l" pos="0"/>
              </a:tabLst>
            </a:pPr>
            <a:r>
              <a:rPr b="1" lang="en-US" sz="2200" strike="noStrike" u="none">
                <a:solidFill>
                  <a:srgbClr val="ffffff"/>
                </a:solidFill>
                <a:effectLst/>
                <a:uFillTx/>
                <a:latin typeface="Abadi"/>
              </a:rPr>
              <a:t>Examples</a:t>
            </a:r>
            <a:r>
              <a:rPr b="0" lang="en-US" sz="2200" strike="noStrike" u="none">
                <a:solidFill>
                  <a:srgbClr val="ffffff"/>
                </a:solidFill>
                <a:effectLst/>
                <a:uFillTx/>
                <a:latin typeface="Abadi"/>
              </a:rPr>
              <a:t>:</a:t>
            </a:r>
            <a:endParaRPr b="0" lang="gl-ES" sz="2200" strike="noStrike" u="none">
              <a:solidFill>
                <a:srgbClr val="ffffff"/>
              </a:solidFill>
              <a:effectLst/>
              <a:uFillTx/>
              <a:latin typeface="Arial"/>
            </a:endParaRPr>
          </a:p>
          <a:p>
            <a:pPr lvl="1" marL="864000" indent="-324000" defTabSz="914400">
              <a:lnSpc>
                <a:spcPct val="100000"/>
              </a:lnSpc>
              <a:spcBef>
                <a:spcPts val="1134"/>
              </a:spcBef>
              <a:buClr>
                <a:srgbClr val="ffffff"/>
              </a:buClr>
              <a:buSzPct val="75000"/>
              <a:buFont typeface="Symbol" charset="2"/>
              <a:buChar char=""/>
              <a:tabLst>
                <a:tab algn="l" pos="0"/>
              </a:tabLst>
            </a:pPr>
            <a:r>
              <a:rPr b="1" i="1" lang="en-US" sz="2200" strike="noStrike" u="none">
                <a:solidFill>
                  <a:srgbClr val="ffffff"/>
                </a:solidFill>
                <a:effectLst/>
                <a:uFillTx/>
                <a:latin typeface="Abadi"/>
              </a:rPr>
              <a:t>Scatter Plots</a:t>
            </a:r>
            <a:r>
              <a:rPr b="0" i="1" lang="en-US" sz="2200" strike="noStrike" u="none">
                <a:solidFill>
                  <a:srgbClr val="ffffff"/>
                </a:solidFill>
                <a:effectLst/>
                <a:uFillTx/>
                <a:latin typeface="Abadi"/>
              </a:rPr>
              <a:t>: Showed a clear trend: as Payload Mass (kg) increases, the success rate of the Booster Version changes. This suggests payload is a significant factor.</a:t>
            </a:r>
            <a:endParaRPr b="0" lang="gl-ES" sz="2200" strike="noStrike" u="none">
              <a:solidFill>
                <a:srgbClr val="ffffff"/>
              </a:solidFill>
              <a:effectLst/>
              <a:uFillTx/>
              <a:latin typeface="Arial"/>
            </a:endParaRPr>
          </a:p>
          <a:p>
            <a:pPr lvl="1" marL="864000" indent="-324000" defTabSz="914400">
              <a:lnSpc>
                <a:spcPct val="100000"/>
              </a:lnSpc>
              <a:spcBef>
                <a:spcPts val="1134"/>
              </a:spcBef>
              <a:buClr>
                <a:srgbClr val="ffffff"/>
              </a:buClr>
              <a:buSzPct val="75000"/>
              <a:buFont typeface="Symbol" charset="2"/>
              <a:buChar char=""/>
              <a:tabLst>
                <a:tab algn="l" pos="0"/>
              </a:tabLst>
            </a:pPr>
            <a:r>
              <a:rPr b="1" i="1" lang="en-US" sz="2200" strike="noStrike" u="none">
                <a:solidFill>
                  <a:srgbClr val="ffffff"/>
                </a:solidFill>
                <a:effectLst/>
                <a:uFillTx/>
                <a:latin typeface="Abadi"/>
              </a:rPr>
              <a:t>Bar Charts</a:t>
            </a:r>
            <a:r>
              <a:rPr b="0" i="1" lang="en-US" sz="2200" strike="noStrike" u="none">
                <a:solidFill>
                  <a:srgbClr val="ffffff"/>
                </a:solidFill>
                <a:effectLst/>
                <a:uFillTx/>
                <a:latin typeface="Abadi"/>
              </a:rPr>
              <a:t>: Confirmed that certain launch sites have a much higher success rate than others.</a:t>
            </a:r>
            <a:endParaRPr b="0" lang="gl-ES" sz="2200" strike="noStrike" u="none">
              <a:solidFill>
                <a:srgbClr val="ffffff"/>
              </a:solidFill>
              <a:effectLst/>
              <a:uFillTx/>
              <a:latin typeface="Arial"/>
            </a:endParaRPr>
          </a:p>
          <a:p>
            <a:pPr lvl="1" marL="864000" indent="-324000" defTabSz="914400">
              <a:lnSpc>
                <a:spcPct val="100000"/>
              </a:lnSpc>
              <a:spcBef>
                <a:spcPts val="1134"/>
              </a:spcBef>
              <a:buClr>
                <a:srgbClr val="ffffff"/>
              </a:buClr>
              <a:buSzPct val="75000"/>
              <a:buFont typeface="Symbol" charset="2"/>
              <a:buChar char=""/>
              <a:tabLst>
                <a:tab algn="l" pos="0"/>
              </a:tabLst>
            </a:pPr>
            <a:r>
              <a:rPr b="1" i="1" lang="en-US" sz="2200" strike="noStrike" u="none">
                <a:solidFill>
                  <a:srgbClr val="ffffff"/>
                </a:solidFill>
                <a:effectLst/>
                <a:uFillTx/>
                <a:latin typeface="Abadi"/>
              </a:rPr>
              <a:t>Line plots</a:t>
            </a:r>
            <a:r>
              <a:rPr b="0" i="1" lang="en-US" sz="2200" strike="noStrike" u="none">
                <a:solidFill>
                  <a:srgbClr val="ffffff"/>
                </a:solidFill>
                <a:effectLst/>
                <a:uFillTx/>
                <a:latin typeface="Abadi"/>
              </a:rPr>
              <a:t>: Showed increasing success over the years (technology is getting better as more failure data is acquired and errors corrected).</a:t>
            </a:r>
            <a:endParaRPr b="0" lang="gl-ES" sz="2200" strike="noStrike" u="none">
              <a:solidFill>
                <a:srgbClr val="ffffff"/>
              </a:solidFill>
              <a:effectLst/>
              <a:uFillTx/>
              <a:latin typeface="Arial"/>
            </a:endParaRPr>
          </a:p>
        </p:txBody>
      </p:sp>
      <p:sp>
        <p:nvSpPr>
          <p:cNvPr id="181"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Data Visualization</a:t>
            </a:r>
            <a:endParaRPr b="0" lang="gl-ES" sz="4000" strike="noStrike" u="none">
              <a:solidFill>
                <a:srgbClr val="ffffff"/>
              </a:solidFill>
              <a:effectLst/>
              <a:uFillTx/>
              <a:latin typeface="Arial"/>
            </a:endParaRPr>
          </a:p>
        </p:txBody>
      </p:sp>
      <p:sp>
        <p:nvSpPr>
          <p:cNvPr id="182" name="PlaceHolder 25"/>
          <p:cNvSpPr/>
          <p:nvPr/>
        </p:nvSpPr>
        <p:spPr>
          <a:xfrm>
            <a:off x="871704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225F19AB-6368-403E-8293-64D0C6BA8A47}" type="slidenum">
              <a:rPr b="0" lang="en-US" sz="1600" strike="noStrike" u="none">
                <a:solidFill>
                  <a:srgbClr val="1c7ddb"/>
                </a:solidFill>
                <a:effectLst/>
                <a:uFillTx/>
                <a:latin typeface="Abadi"/>
              </a:rPr>
              <a:t>27</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83" name="PlaceHolder 1"/>
          <p:cNvSpPr>
            <a:spLocks noGrp="1"/>
          </p:cNvSpPr>
          <p:nvPr>
            <p:ph/>
          </p:nvPr>
        </p:nvSpPr>
        <p:spPr>
          <a:xfrm>
            <a:off x="829440" y="1082160"/>
            <a:ext cx="9743760" cy="5577840"/>
          </a:xfrm>
          <a:prstGeom prst="rect">
            <a:avLst/>
          </a:prstGeom>
          <a:noFill/>
          <a:ln w="0">
            <a:noFill/>
          </a:ln>
        </p:spPr>
        <p:txBody>
          <a:bodyPr lIns="91440" rIns="91440" tIns="45720" bIns="45720" anchor="t">
            <a:noAutofit/>
          </a:bodyPr>
          <a:p>
            <a:pPr marL="216000" indent="-216000" defTabSz="914400">
              <a:lnSpc>
                <a:spcPct val="100000"/>
              </a:lnSpc>
              <a:spcBef>
                <a:spcPts val="1400"/>
              </a:spcBef>
              <a:buClr>
                <a:srgbClr val="4d868a"/>
              </a:buClr>
              <a:buSzPct val="45000"/>
              <a:buFont typeface="Wingdings" charset="2"/>
              <a:buChar char=""/>
              <a:tabLst>
                <a:tab algn="l" pos="0"/>
              </a:tabLst>
            </a:pPr>
            <a:r>
              <a:rPr b="1" lang="en-US" sz="2200" strike="noStrike" u="none">
                <a:solidFill>
                  <a:srgbClr val="ffffff"/>
                </a:solidFill>
                <a:effectLst/>
                <a:uFillTx/>
                <a:latin typeface="Abadi"/>
              </a:rPr>
              <a:t>Performed SQL queries</a:t>
            </a:r>
            <a:r>
              <a:rPr b="0" lang="en-US" sz="2200" strike="noStrike" u="none">
                <a:solidFill>
                  <a:srgbClr val="ffffff"/>
                </a:solidFill>
                <a:effectLst/>
                <a:uFillTx/>
                <a:latin typeface="Abadi"/>
              </a:rPr>
              <a:t> (1/2):</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800" strike="noStrike" u="none">
                <a:solidFill>
                  <a:srgbClr val="ffffff"/>
                </a:solidFill>
                <a:effectLst/>
                <a:uFillTx/>
                <a:latin typeface="Arial"/>
              </a:rPr>
              <a:t>"</a:t>
            </a:r>
            <a:r>
              <a:rPr b="1" i="1" lang="gl-ES" sz="1800" strike="noStrike" u="none">
                <a:solidFill>
                  <a:srgbClr val="ffffff"/>
                </a:solidFill>
                <a:effectLst/>
                <a:uFillTx/>
                <a:latin typeface="Arial"/>
              </a:rPr>
              <a:t>SELECT DISTINCT \"Launch_Site\" FROM SPACEXTBL</a:t>
            </a:r>
            <a:r>
              <a:rPr b="0" i="1" lang="gl-ES" sz="1800" strike="noStrike" u="none">
                <a:solidFill>
                  <a:srgbClr val="ffffff"/>
                </a:solidFill>
                <a:effectLst/>
                <a:uFillTx/>
                <a:latin typeface="Arial"/>
              </a:rPr>
              <a:t>" (names of the unique launch sites in the space mission)</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800" strike="noStrike" u="none">
                <a:solidFill>
                  <a:srgbClr val="ffffff"/>
                </a:solidFill>
                <a:effectLst/>
                <a:uFillTx/>
                <a:latin typeface="Arial"/>
              </a:rPr>
              <a:t>"</a:t>
            </a:r>
            <a:r>
              <a:rPr b="1" i="1" lang="gl-ES" sz="1800" strike="noStrike" u="none">
                <a:solidFill>
                  <a:srgbClr val="ffffff"/>
                </a:solidFill>
                <a:effectLst/>
                <a:uFillTx/>
                <a:latin typeface="Arial"/>
              </a:rPr>
              <a:t>SELECT * FROM SPACEXTBL WHERE \"Launch_Site\" LIKE 'CCA%' LIMIT 5</a:t>
            </a:r>
            <a:r>
              <a:rPr b="0" i="1" lang="gl-ES" sz="1800" strike="noStrike" u="none">
                <a:solidFill>
                  <a:srgbClr val="ffffff"/>
                </a:solidFill>
                <a:effectLst/>
                <a:uFillTx/>
                <a:latin typeface="Arial"/>
              </a:rPr>
              <a:t>" (5 records where launch sites begin with the string 'CCA')</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800" strike="noStrike" u="none">
                <a:solidFill>
                  <a:srgbClr val="ffffff"/>
                </a:solidFill>
                <a:effectLst/>
                <a:uFillTx/>
                <a:latin typeface="Arial"/>
              </a:rPr>
              <a:t>"</a:t>
            </a:r>
            <a:r>
              <a:rPr b="1" i="1" lang="gl-ES" sz="1800" strike="noStrike" u="none">
                <a:solidFill>
                  <a:srgbClr val="ffffff"/>
                </a:solidFill>
                <a:effectLst/>
                <a:uFillTx/>
                <a:latin typeface="Arial"/>
              </a:rPr>
              <a:t>SELECT SUM(\"PAYLOAD_MASS__KG_\") FROM SPACEXTBL WHERE Customer = 'NASA (CRS)</a:t>
            </a:r>
            <a:r>
              <a:rPr b="0" i="1" lang="gl-ES" sz="1800" strike="noStrike" u="none">
                <a:solidFill>
                  <a:srgbClr val="ffffff"/>
                </a:solidFill>
                <a:effectLst/>
                <a:uFillTx/>
                <a:latin typeface="Arial"/>
              </a:rPr>
              <a:t>'" (total payload mass carried by boosters launched by NASA (CRS))</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rPr>
              <a:t>"</a:t>
            </a:r>
            <a:r>
              <a:rPr b="1" i="1" lang="gl-ES" sz="1800" strike="noStrike" u="none">
                <a:solidFill>
                  <a:srgbClr val="ffffff"/>
                </a:solidFill>
                <a:effectLst/>
                <a:uFillTx/>
                <a:latin typeface="Arial"/>
              </a:rPr>
              <a:t>SELECT AVG(\"PAYLOAD_MASS__KG_\") FROM SPACEXTBL WHERE \"Booster_Version\" = 'F9 v1.1'</a:t>
            </a:r>
            <a:r>
              <a:rPr b="0" i="1" lang="gl-ES" sz="1800" strike="noStrike" u="none">
                <a:solidFill>
                  <a:srgbClr val="ffffff"/>
                </a:solidFill>
                <a:effectLst/>
                <a:uFillTx/>
                <a:latin typeface="Arial"/>
              </a:rPr>
              <a:t>" (average payload mass carried by booster version F9 v1.1)</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rPr>
              <a:t>"</a:t>
            </a:r>
            <a:r>
              <a:rPr b="1" i="1" lang="gl-ES" sz="1800" strike="noStrike" u="none">
                <a:solidFill>
                  <a:srgbClr val="ffffff"/>
                </a:solidFill>
                <a:effectLst/>
                <a:uFillTx/>
                <a:latin typeface="Arial"/>
              </a:rPr>
              <a:t>SELECT MIN(\"Date\") FROM SPACEXTBL WHERE \"Landing_Outcome\" = 'Success (ground pad)'</a:t>
            </a:r>
            <a:r>
              <a:rPr b="0" i="1" lang="gl-ES" sz="1800" strike="noStrike" u="none">
                <a:solidFill>
                  <a:srgbClr val="ffffff"/>
                </a:solidFill>
                <a:effectLst/>
                <a:uFillTx/>
                <a:latin typeface="Arial"/>
              </a:rPr>
              <a:t>" (date when 1</a:t>
            </a:r>
            <a:r>
              <a:rPr b="0" i="1" lang="gl-ES" sz="1800" strike="noStrike" u="none" baseline="33000">
                <a:solidFill>
                  <a:srgbClr val="ffffff"/>
                </a:solidFill>
                <a:effectLst/>
                <a:uFillTx/>
                <a:latin typeface="Arial"/>
              </a:rPr>
              <a:t>st</a:t>
            </a:r>
            <a:r>
              <a:rPr b="0" i="1" lang="gl-ES" sz="1800" strike="noStrike" u="none">
                <a:solidFill>
                  <a:srgbClr val="ffffff"/>
                </a:solidFill>
                <a:effectLst/>
                <a:uFillTx/>
                <a:latin typeface="Arial"/>
              </a:rPr>
              <a:t> succesful landing outcome in ground pad was achieved)</a:t>
            </a:r>
            <a:endParaRPr b="0" lang="gl-ES" sz="1800" strike="noStrike" u="none">
              <a:solidFill>
                <a:srgbClr val="ffffff"/>
              </a:solidFill>
              <a:effectLst/>
              <a:uFillTx/>
              <a:latin typeface="Arial"/>
              <a:ea typeface="Noto Sans CJK SC"/>
            </a:endParaRPr>
          </a:p>
          <a:p>
            <a:pPr marL="216000" indent="-216000" defTabSz="914400">
              <a:lnSpc>
                <a:spcPct val="100000"/>
              </a:lnSpc>
              <a:spcBef>
                <a:spcPts val="1417"/>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GitHub URL: </a:t>
            </a:r>
            <a:r>
              <a:rPr b="0" lang="en-US" sz="2200" strike="noStrike" u="none">
                <a:solidFill>
                  <a:srgbClr val="1e90ff"/>
                </a:solidFill>
                <a:effectLst/>
                <a:uFillTx/>
                <a:latin typeface="Abadi"/>
              </a:rPr>
              <a:t>https://github.com/xanvideira/SpaceXan/blob/main/4.- jupyter-labs-eda-sql-coursera_sqllite-COMPLETED.ipynb</a:t>
            </a:r>
            <a:endParaRPr b="0" lang="gl-ES" sz="2200" strike="noStrike" u="none">
              <a:solidFill>
                <a:srgbClr val="ffffff"/>
              </a:solidFill>
              <a:effectLst/>
              <a:uFillTx/>
              <a:latin typeface="Arial"/>
            </a:endParaRPr>
          </a:p>
        </p:txBody>
      </p:sp>
      <p:sp>
        <p:nvSpPr>
          <p:cNvPr id="184"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SQL</a:t>
            </a:r>
            <a:endParaRPr b="1" lang="gl-ES" sz="4000" strike="noStrike" u="none">
              <a:solidFill>
                <a:srgbClr val="ffffff"/>
              </a:solidFill>
              <a:effectLst/>
              <a:uFillTx/>
              <a:latin typeface="Open Sans"/>
            </a:endParaRPr>
          </a:p>
        </p:txBody>
      </p:sp>
      <p:sp>
        <p:nvSpPr>
          <p:cNvPr id="185" name="PlaceHolder 30"/>
          <p:cNvSpPr/>
          <p:nvPr/>
        </p:nvSpPr>
        <p:spPr>
          <a:xfrm>
            <a:off x="871704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E6A51DC5-4092-42ED-B0C1-2BE75904BA25}" type="slidenum">
              <a:rPr b="0" lang="en-US" sz="1600" strike="noStrike" u="none">
                <a:solidFill>
                  <a:srgbClr val="1c7ddb"/>
                </a:solidFill>
                <a:effectLst/>
                <a:uFillTx/>
                <a:latin typeface="Abadi"/>
              </a:rPr>
              <a:t>28</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86" name="PlaceHolder 1"/>
          <p:cNvSpPr>
            <a:spLocks noGrp="1"/>
          </p:cNvSpPr>
          <p:nvPr>
            <p:ph/>
          </p:nvPr>
        </p:nvSpPr>
        <p:spPr>
          <a:xfrm>
            <a:off x="829440" y="1082160"/>
            <a:ext cx="9743760" cy="5577840"/>
          </a:xfrm>
          <a:prstGeom prst="rect">
            <a:avLst/>
          </a:prstGeom>
          <a:noFill/>
          <a:ln w="0">
            <a:noFill/>
          </a:ln>
        </p:spPr>
        <p:txBody>
          <a:bodyPr lIns="91440" rIns="91440" tIns="45720" bIns="45720" anchor="t" anchorCtr="1">
            <a:noAutofit/>
          </a:bodyPr>
          <a:p>
            <a:pPr marL="216000" indent="-216000" defTabSz="914400">
              <a:lnSpc>
                <a:spcPct val="100000"/>
              </a:lnSpc>
              <a:spcBef>
                <a:spcPts val="1400"/>
              </a:spcBef>
              <a:buClr>
                <a:srgbClr val="4d868a"/>
              </a:buClr>
              <a:buSzPct val="45000"/>
              <a:buFont typeface="Wingdings" charset="2"/>
              <a:buChar char=""/>
              <a:tabLst>
                <a:tab algn="l" pos="0"/>
              </a:tabLst>
            </a:pPr>
            <a:r>
              <a:rPr b="1" lang="en-US" sz="1800" strike="noStrike" u="none">
                <a:solidFill>
                  <a:srgbClr val="ffffff"/>
                </a:solidFill>
                <a:effectLst/>
                <a:uFillTx/>
                <a:latin typeface="Abadi"/>
              </a:rPr>
              <a:t>Performed SQL queries</a:t>
            </a:r>
            <a:r>
              <a:rPr b="0" lang="en-US" sz="1800" strike="noStrike" u="none">
                <a:solidFill>
                  <a:srgbClr val="ffffff"/>
                </a:solidFill>
                <a:effectLst/>
                <a:uFillTx/>
                <a:latin typeface="Abadi"/>
              </a:rPr>
              <a:t> (2/2):</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600" strike="noStrike" u="none">
                <a:solidFill>
                  <a:srgbClr val="ffffff"/>
                </a:solidFill>
                <a:effectLst/>
                <a:uFillTx/>
                <a:latin typeface="Arial"/>
              </a:rPr>
              <a:t>"</a:t>
            </a:r>
            <a:r>
              <a:rPr b="1" i="1" lang="gl-ES" sz="1600" strike="noStrike" u="none">
                <a:solidFill>
                  <a:srgbClr val="ffffff"/>
                </a:solidFill>
                <a:effectLst/>
                <a:uFillTx/>
                <a:latin typeface="Arial"/>
              </a:rPr>
              <a:t>SELECT DISTINCT \"Booster_Version\" FROM SPACEXTBL WHERE \"Landing_Outcome\" = 'Success (drone ship)' AND \"PAYLOAD_MASS__KG_\" BETWEEN 4000 AND 6000</a:t>
            </a:r>
            <a:r>
              <a:rPr b="0" i="1" lang="gl-ES" sz="1600" strike="noStrike" u="none">
                <a:solidFill>
                  <a:srgbClr val="ffffff"/>
                </a:solidFill>
                <a:effectLst/>
                <a:uFillTx/>
                <a:latin typeface="Arial"/>
              </a:rPr>
              <a:t>" (names of the boosters which had success in drone ship and have payload mass greater than 4000 but less than 6000)</a:t>
            </a:r>
            <a:endParaRPr b="0" lang="gl-ES" sz="16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600" strike="noStrike" u="none">
                <a:solidFill>
                  <a:srgbClr val="ffffff"/>
                </a:solidFill>
                <a:effectLst/>
                <a:uFillTx/>
                <a:latin typeface="Arial"/>
              </a:rPr>
              <a:t>"</a:t>
            </a:r>
            <a:r>
              <a:rPr b="1" i="1" lang="gl-ES" sz="1600" strike="noStrike" u="none">
                <a:solidFill>
                  <a:srgbClr val="ffffff"/>
                </a:solidFill>
                <a:effectLst/>
                <a:uFillTx/>
                <a:latin typeface="Arial"/>
              </a:rPr>
              <a:t>SELECT \"Mission_Outcome\", COUNT(\"Mission_Outcome\") FROM SPACEXTBL GROUP BY \"Mission_Outcome\"</a:t>
            </a:r>
            <a:r>
              <a:rPr b="0" i="1" lang="gl-ES" sz="1600" strike="noStrike" u="none">
                <a:solidFill>
                  <a:srgbClr val="ffffff"/>
                </a:solidFill>
                <a:effectLst/>
                <a:uFillTx/>
                <a:latin typeface="Arial"/>
              </a:rPr>
              <a:t>" (total number of successful and failure mission outcomes)</a:t>
            </a:r>
            <a:endParaRPr b="0" lang="gl-ES" sz="16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gl-ES" sz="1600" strike="noStrike" u="none">
                <a:solidFill>
                  <a:srgbClr val="ffffff"/>
                </a:solidFill>
                <a:effectLst/>
                <a:uFillTx/>
                <a:latin typeface="Arial"/>
              </a:rPr>
              <a:t>"</a:t>
            </a:r>
            <a:r>
              <a:rPr b="1" i="1" lang="gl-ES" sz="1600" strike="noStrike" u="none">
                <a:solidFill>
                  <a:srgbClr val="ffffff"/>
                </a:solidFill>
                <a:effectLst/>
                <a:uFillTx/>
                <a:latin typeface="Arial"/>
              </a:rPr>
              <a:t>SELECT DISTINCT \"Booster_Version\" FROM SPACEXTBL WHERE \"PAYLOAD_MASS__KG_\" = (SELECT MAX(\"PAYLOAD_MASS__KG_\") FROM SPACEXTBL)</a:t>
            </a:r>
            <a:r>
              <a:rPr b="0" i="1" lang="gl-ES" sz="1600" strike="noStrike" u="none">
                <a:solidFill>
                  <a:srgbClr val="ffffff"/>
                </a:solidFill>
                <a:effectLst/>
                <a:uFillTx/>
                <a:latin typeface="Arial"/>
              </a:rPr>
              <a:t>" (booster_versions that have carried the maximum payload mass)</a:t>
            </a:r>
            <a:endParaRPr b="0" lang="gl-ES" sz="16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600" strike="noStrike" u="none">
                <a:solidFill>
                  <a:srgbClr val="ffffff"/>
                </a:solidFill>
                <a:effectLst/>
                <a:uFillTx/>
                <a:latin typeface="Arial"/>
              </a:rPr>
              <a:t>"</a:t>
            </a:r>
            <a:r>
              <a:rPr b="1" i="1" lang="gl-ES" sz="1600" strike="noStrike" u="none">
                <a:solidFill>
                  <a:srgbClr val="ffffff"/>
                </a:solidFill>
                <a:effectLst/>
                <a:uFillTx/>
                <a:latin typeface="Arial"/>
              </a:rPr>
              <a:t>SELECT substr(Date, 6, 2) AS Month, \"Landing_Outcome\", \"Booster_Version\", \"Launch_Site\" FROM SPACEXTBL WHERE \"Landing_Outcome\" = 'Failure (drone ship)' AND substr(Date, 0, 5) = '2015'</a:t>
            </a:r>
            <a:r>
              <a:rPr b="0" i="1" lang="gl-ES" sz="1600" strike="noStrike" u="none">
                <a:solidFill>
                  <a:srgbClr val="ffffff"/>
                </a:solidFill>
                <a:effectLst/>
                <a:uFillTx/>
                <a:latin typeface="Arial"/>
              </a:rPr>
              <a:t>" (display records with month names, failure landing_outcomes in drone ship ,booster versions, launch_site for the months in year 2015)</a:t>
            </a:r>
            <a:endParaRPr b="0" lang="gl-ES" sz="16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600" strike="noStrike" u="none">
                <a:solidFill>
                  <a:srgbClr val="ffffff"/>
                </a:solidFill>
                <a:effectLst/>
                <a:uFillTx/>
                <a:latin typeface="Arial"/>
              </a:rPr>
              <a:t>"</a:t>
            </a:r>
            <a:r>
              <a:rPr b="1" i="1" lang="gl-ES" sz="1600" strike="noStrike" u="none">
                <a:solidFill>
                  <a:srgbClr val="ffffff"/>
                </a:solidFill>
                <a:effectLst/>
                <a:uFillTx/>
                <a:latin typeface="Arial"/>
              </a:rPr>
              <a:t>SELECT \"Landing_Outcome\", COUNT(\"Landing_Outcome\") AS OutcomeCount FROM SPACEXTBL WHERE \"Date\" BETWEEN '2010-06-04' AND '2017-03-20' GROUP BY \"Landing_Outcome\" ORDER BY OutcomeCount DESC</a:t>
            </a:r>
            <a:r>
              <a:rPr b="0" i="1" lang="gl-ES" sz="1600" strike="noStrike" u="none">
                <a:solidFill>
                  <a:srgbClr val="ffffff"/>
                </a:solidFill>
                <a:effectLst/>
                <a:uFillTx/>
                <a:latin typeface="Arial"/>
              </a:rPr>
              <a:t>" (rank the count of landing outcomes (such as Failure (drone ship) or Success (ground pad)) between the date 2010-06-04 and 2017-03-20, in descending order.)</a:t>
            </a:r>
            <a:endParaRPr b="0" lang="gl-ES" sz="1600" strike="noStrike" u="none">
              <a:solidFill>
                <a:srgbClr val="ffffff"/>
              </a:solidFill>
              <a:effectLst/>
              <a:uFillTx/>
              <a:latin typeface="Arial"/>
              <a:ea typeface="Noto Sans CJK SC"/>
            </a:endParaRPr>
          </a:p>
        </p:txBody>
      </p:sp>
      <p:sp>
        <p:nvSpPr>
          <p:cNvPr id="187" name="Title 26"/>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SQL</a:t>
            </a:r>
            <a:endParaRPr b="1" lang="gl-ES" sz="4000" strike="noStrike" u="none">
              <a:solidFill>
                <a:srgbClr val="ffffff"/>
              </a:solidFill>
              <a:effectLst/>
              <a:uFillTx/>
              <a:latin typeface="Open Sans"/>
            </a:endParaRPr>
          </a:p>
        </p:txBody>
      </p:sp>
      <p:sp>
        <p:nvSpPr>
          <p:cNvPr id="188" name="PlaceHolder 32"/>
          <p:cNvSpPr/>
          <p:nvPr/>
        </p:nvSpPr>
        <p:spPr>
          <a:xfrm>
            <a:off x="871704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29503A4-590C-47B5-8702-BE2C0251CB7F}" type="slidenum">
              <a:rPr b="0" lang="en-US" sz="1600" strike="noStrike" u="none">
                <a:solidFill>
                  <a:srgbClr val="1c7ddb"/>
                </a:solidFill>
                <a:effectLst/>
                <a:uFillTx/>
                <a:latin typeface="Abadi"/>
              </a:rPr>
              <a:t>29</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78" name="PlaceHolder 1"/>
          <p:cNvSpPr>
            <a:spLocks noGrp="1"/>
          </p:cNvSpPr>
          <p:nvPr>
            <p:ph type="sldNum" idx="38"/>
          </p:nvPr>
        </p:nvSpPr>
        <p:spPr>
          <a:xfrm>
            <a:off x="8715600" y="6025680"/>
            <a:ext cx="2741040" cy="39924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F39EF007-7766-4AFF-98AD-07F9D7A2C9F8}" type="slidenum">
              <a:rPr b="0" lang="en-US" sz="1600" strike="noStrike" u="none">
                <a:solidFill>
                  <a:srgbClr val="1c7ddb"/>
                </a:solidFill>
                <a:effectLst/>
                <a:uFillTx/>
                <a:latin typeface="Abadi"/>
              </a:rPr>
              <a:t>3</a:t>
            </a:fld>
            <a:endParaRPr b="0" lang="gl-ES" sz="1600" strike="noStrike" u="none">
              <a:solidFill>
                <a:srgbClr val="ffffff"/>
              </a:solidFill>
              <a:effectLst/>
              <a:uFillTx/>
              <a:latin typeface="Times New Roman"/>
            </a:endParaRPr>
          </a:p>
        </p:txBody>
      </p:sp>
      <p:sp>
        <p:nvSpPr>
          <p:cNvPr id="79" name="Content Placeholder 2"/>
          <p:cNvSpPr/>
          <p:nvPr/>
        </p:nvSpPr>
        <p:spPr>
          <a:xfrm>
            <a:off x="959040" y="1440000"/>
            <a:ext cx="10558800" cy="431784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4d869c"/>
              </a:buClr>
              <a:buFont typeface="Arial"/>
              <a:buChar char="•"/>
              <a:tabLst>
                <a:tab algn="l" pos="720000"/>
              </a:tabLst>
            </a:pPr>
            <a:r>
              <a:rPr b="1" lang="en-US" sz="2200" strike="noStrike" u="none">
                <a:solidFill>
                  <a:srgbClr val="ffffff"/>
                </a:solidFill>
                <a:effectLst/>
                <a:uFillTx/>
                <a:latin typeface="Arial"/>
              </a:rPr>
              <a:t>Summary of methodologies</a:t>
            </a:r>
            <a:br>
              <a:rPr sz="2200"/>
            </a:br>
            <a:br>
              <a:rPr sz="2200"/>
            </a:br>
            <a:r>
              <a:rPr b="0" i="1" lang="en-US" sz="2200" strike="noStrike" u="none">
                <a:solidFill>
                  <a:srgbClr val="ffffff"/>
                </a:solidFill>
                <a:effectLst/>
                <a:uFillTx/>
                <a:latin typeface="Arial"/>
              </a:rPr>
              <a:t>We used a comprehensive approach including data collection via the SpaceX API and web scraping, data wrangling, exploratory data analysis using SQL and visualizations, and predictive modeling.</a:t>
            </a:r>
            <a:endParaRPr b="0" lang="gl-ES" sz="2200" strike="noStrike" u="none">
              <a:solidFill>
                <a:srgbClr val="ffffff"/>
              </a:solidFill>
              <a:effectLst/>
              <a:uFillTx/>
              <a:latin typeface="Arial"/>
            </a:endParaRPr>
          </a:p>
          <a:p>
            <a:pPr defTabSz="914400">
              <a:lnSpc>
                <a:spcPct val="100000"/>
              </a:lnSpc>
              <a:spcBef>
                <a:spcPts val="1400"/>
              </a:spcBef>
              <a:tabLst>
                <a:tab algn="l" pos="720000"/>
              </a:tabLst>
            </a:pPr>
            <a:endParaRPr b="0" lang="gl-ES" sz="2200" strike="noStrike" u="none">
              <a:solidFill>
                <a:srgbClr val="ffffff"/>
              </a:solidFill>
              <a:effectLst/>
              <a:uFillTx/>
              <a:latin typeface="Arial"/>
            </a:endParaRPr>
          </a:p>
          <a:p>
            <a:pPr marL="228600" indent="-228600" defTabSz="914400">
              <a:lnSpc>
                <a:spcPct val="100000"/>
              </a:lnSpc>
              <a:spcBef>
                <a:spcPts val="1191"/>
              </a:spcBef>
              <a:spcAft>
                <a:spcPts val="992"/>
              </a:spcAft>
              <a:buClr>
                <a:srgbClr val="4d869c"/>
              </a:buClr>
              <a:buFont typeface="Arial"/>
              <a:buChar char="•"/>
              <a:tabLst>
                <a:tab algn="l" pos="720000"/>
              </a:tabLst>
            </a:pPr>
            <a:r>
              <a:rPr b="1" lang="en-US" sz="2200" strike="noStrike" u="none">
                <a:solidFill>
                  <a:srgbClr val="ffffff"/>
                </a:solidFill>
                <a:effectLst/>
                <a:uFillTx/>
                <a:latin typeface="Arial"/>
              </a:rPr>
              <a:t>Summary of all results</a:t>
            </a:r>
            <a:br>
              <a:rPr sz="2200"/>
            </a:br>
            <a:br>
              <a:rPr sz="2200"/>
            </a:br>
            <a:r>
              <a:rPr b="0" i="1" lang="en-US" sz="2200" strike="noStrike" u="none">
                <a:solidFill>
                  <a:srgbClr val="ffffff"/>
                </a:solidFill>
                <a:effectLst/>
                <a:uFillTx/>
                <a:latin typeface="Arial"/>
              </a:rPr>
              <a:t>Our analysis successfully identified key factors influencing launch success. The Decision Tree Classifier proved to be the most effective model, achieving </a:t>
            </a:r>
            <a:r>
              <a:rPr b="1" i="1" lang="en-US" sz="2200" strike="noStrike" u="sng">
                <a:solidFill>
                  <a:srgbClr val="ffffff"/>
                </a:solidFill>
                <a:effectLst/>
                <a:uFillTx/>
                <a:latin typeface="Arial"/>
              </a:rPr>
              <a:t>88% accuracy</a:t>
            </a:r>
            <a:r>
              <a:rPr b="0" i="1" lang="en-US" sz="2200" strike="noStrike" u="none">
                <a:solidFill>
                  <a:srgbClr val="ffffff"/>
                </a:solidFill>
                <a:effectLst/>
                <a:uFillTx/>
                <a:latin typeface="Arial"/>
              </a:rPr>
              <a:t> in predicting successful first-stage landings.</a:t>
            </a:r>
            <a:endParaRPr b="0" lang="gl-ES" sz="2200" strike="noStrike" u="none">
              <a:solidFill>
                <a:srgbClr val="ffffff"/>
              </a:solidFill>
              <a:effectLst/>
              <a:uFillTx/>
              <a:latin typeface="Arial"/>
            </a:endParaRPr>
          </a:p>
        </p:txBody>
      </p:sp>
      <p:sp>
        <p:nvSpPr>
          <p:cNvPr id="80"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Executive Summary</a:t>
            </a:r>
            <a:endParaRPr b="0" lang="gl-ES" sz="40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89" name="PlaceHolder 1"/>
          <p:cNvSpPr>
            <a:spLocks noGrp="1"/>
          </p:cNvSpPr>
          <p:nvPr>
            <p:ph/>
          </p:nvPr>
        </p:nvSpPr>
        <p:spPr>
          <a:xfrm>
            <a:off x="829440" y="1082160"/>
            <a:ext cx="9970560" cy="5577840"/>
          </a:xfrm>
          <a:prstGeom prst="rect">
            <a:avLst/>
          </a:prstGeom>
          <a:noFill/>
          <a:ln w="0">
            <a:noFill/>
          </a:ln>
        </p:spPr>
        <p:txBody>
          <a:bodyPr lIns="91440" rIns="91440" tIns="45720" bIns="45720" anchor="t" anchorCtr="1">
            <a:noAutofit/>
          </a:bodyPr>
          <a:p>
            <a:pPr marL="216000" indent="-216000" defTabSz="914400">
              <a:lnSpc>
                <a:spcPct val="100000"/>
              </a:lnSpc>
              <a:spcBef>
                <a:spcPts val="1400"/>
              </a:spcBef>
              <a:buClr>
                <a:srgbClr val="4d868a"/>
              </a:buClr>
              <a:buSzPct val="45000"/>
              <a:buFont typeface="Wingdings" charset="2"/>
              <a:buChar char=""/>
              <a:tabLst>
                <a:tab algn="l" pos="0"/>
              </a:tabLst>
            </a:pPr>
            <a:r>
              <a:rPr b="1" lang="en-US" sz="2200" strike="noStrike" u="none">
                <a:solidFill>
                  <a:srgbClr val="ffffff"/>
                </a:solidFill>
                <a:effectLst/>
                <a:uFillTx/>
                <a:latin typeface="Arial"/>
              </a:rPr>
              <a:t>Launch Site Operations</a:t>
            </a:r>
            <a:r>
              <a:rPr b="0" lang="en-US" sz="2200" strike="noStrike" u="none">
                <a:solidFill>
                  <a:srgbClr val="ffffff"/>
                </a:solidFill>
                <a:effectLst/>
                <a:uFillTx/>
                <a:latin typeface="Arial"/>
              </a:rPr>
              <a:t>:</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SpaceX operates from four distinct launch sites: CCAFS LC-40, VAFB SLC-4E, KSC LC-39A, and CCAFS SLC-40</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CCAFS LC-40 appears to be heavily utilized across the mission timeline</a:t>
            </a:r>
            <a:endParaRPr b="0" lang="gl-ES" sz="2200" strike="noStrike" u="none">
              <a:solidFill>
                <a:srgbClr val="ffffff"/>
              </a:solidFill>
              <a:effectLst/>
              <a:uFillTx/>
              <a:latin typeface="Arial"/>
            </a:endParaRPr>
          </a:p>
          <a:p>
            <a:pPr marL="216000" indent="-216000" defTabSz="914400">
              <a:lnSpc>
                <a:spcPct val="100000"/>
              </a:lnSpc>
              <a:spcBef>
                <a:spcPts val="1417"/>
              </a:spcBef>
              <a:buClr>
                <a:srgbClr val="4d868a"/>
              </a:buClr>
              <a:buSzPct val="45000"/>
              <a:buFont typeface="Wingdings" charset="2"/>
              <a:buChar char=""/>
              <a:tabLst>
                <a:tab algn="l" pos="0"/>
              </a:tabLst>
            </a:pPr>
            <a:r>
              <a:rPr b="1" lang="en-US" sz="2200" strike="noStrike" u="none">
                <a:solidFill>
                  <a:srgbClr val="ffffff"/>
                </a:solidFill>
                <a:effectLst/>
                <a:uFillTx/>
                <a:latin typeface="Arial"/>
                <a:ea typeface="Noto Sans CJK SC"/>
              </a:rPr>
              <a:t>Payload and Performance Metrics</a:t>
            </a:r>
            <a:r>
              <a:rPr b="0" lang="en-US" sz="2200" strike="noStrike" u="none">
                <a:solidFill>
                  <a:srgbClr val="ffffff"/>
                </a:solidFill>
                <a:effectLst/>
                <a:uFillTx/>
                <a:latin typeface="Arial"/>
                <a:ea typeface="Noto Sans CJK SC"/>
              </a:rPr>
              <a:t>:</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NASA CRS missions carried a total payload mass of 45,596 kg, demonstrating SpaceX's significant cargo capacity for ISS resupply</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The F9 v1.1 booster version carried an average payload of 2,928.4 kg per mission</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Multiple F9 B5 variants (including B1048.4, B1049.4, B1051.3, etc.) achieved the maximum payload capacity, showing the maturity of the Block 5 design</a:t>
            </a:r>
            <a:endParaRPr b="0" lang="gl-ES" sz="2200" strike="noStrike" u="none">
              <a:solidFill>
                <a:srgbClr val="ffffff"/>
              </a:solidFill>
              <a:effectLst/>
              <a:uFillTx/>
              <a:latin typeface="Arial"/>
            </a:endParaRPr>
          </a:p>
        </p:txBody>
      </p:sp>
      <p:sp>
        <p:nvSpPr>
          <p:cNvPr id="190" name="Title 27"/>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SQL: Conclusions </a:t>
            </a:r>
            <a:r>
              <a:rPr b="0" lang="en-US" sz="4000" strike="noStrike" u="none">
                <a:solidFill>
                  <a:srgbClr val="0b49cb"/>
                </a:solidFill>
                <a:effectLst/>
                <a:uFillTx/>
                <a:latin typeface="Open Sans"/>
                <a:ea typeface="IBM Plex Mono SemiBold"/>
              </a:rPr>
              <a:t>(1/3)</a:t>
            </a:r>
            <a:endParaRPr b="1" lang="gl-ES" sz="4000" strike="noStrike" u="none">
              <a:solidFill>
                <a:srgbClr val="ffffff"/>
              </a:solidFill>
              <a:effectLst/>
              <a:uFillTx/>
              <a:latin typeface="Open Sans"/>
            </a:endParaRPr>
          </a:p>
        </p:txBody>
      </p:sp>
      <p:sp>
        <p:nvSpPr>
          <p:cNvPr id="191" name="PlaceHolder 34"/>
          <p:cNvSpPr/>
          <p:nvPr/>
        </p:nvSpPr>
        <p:spPr>
          <a:xfrm>
            <a:off x="871704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17FAC9C2-C9E8-4346-AC00-0DD01C528C7C}" type="slidenum">
              <a:rPr b="0" lang="en-US" sz="1600" strike="noStrike" u="none">
                <a:solidFill>
                  <a:srgbClr val="1c7ddb"/>
                </a:solidFill>
                <a:effectLst/>
                <a:uFillTx/>
                <a:latin typeface="Abadi"/>
              </a:rPr>
              <a:t>30</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92" name="PlaceHolder 1"/>
          <p:cNvSpPr>
            <a:spLocks noGrp="1"/>
          </p:cNvSpPr>
          <p:nvPr>
            <p:ph/>
          </p:nvPr>
        </p:nvSpPr>
        <p:spPr>
          <a:xfrm>
            <a:off x="829440" y="1260000"/>
            <a:ext cx="9970560" cy="5400000"/>
          </a:xfrm>
          <a:prstGeom prst="rect">
            <a:avLst/>
          </a:prstGeom>
          <a:noFill/>
          <a:ln w="0">
            <a:noFill/>
          </a:ln>
        </p:spPr>
        <p:txBody>
          <a:bodyPr lIns="91440" rIns="91440" tIns="45720" bIns="45720" anchor="t" anchorCtr="1">
            <a:noAutofit/>
          </a:bodyPr>
          <a:p>
            <a:pPr marL="216000" indent="-216000" defTabSz="914400">
              <a:lnSpc>
                <a:spcPct val="100000"/>
              </a:lnSpc>
              <a:spcBef>
                <a:spcPts val="1400"/>
              </a:spcBef>
              <a:buClr>
                <a:srgbClr val="4d868a"/>
              </a:buClr>
              <a:buSzPct val="45000"/>
              <a:buFont typeface="Wingdings" charset="2"/>
              <a:buChar char=""/>
              <a:tabLst>
                <a:tab algn="l" pos="0"/>
              </a:tabLst>
            </a:pPr>
            <a:r>
              <a:rPr b="1" lang="en-US" sz="1800" strike="noStrike" u="none">
                <a:solidFill>
                  <a:srgbClr val="ffffff"/>
                </a:solidFill>
                <a:effectLst/>
                <a:uFillTx/>
                <a:latin typeface="Arial"/>
              </a:rPr>
              <a:t>Mission Success Rates</a:t>
            </a:r>
            <a:r>
              <a:rPr b="0" lang="en-US" sz="1800" strike="noStrike" u="none">
                <a:solidFill>
                  <a:srgbClr val="ffffff"/>
                </a:solidFill>
                <a:effectLst/>
                <a:uFillTx/>
                <a:latin typeface="Arial"/>
              </a:rPr>
              <a:t>:</a:t>
            </a:r>
            <a:endParaRPr b="0" lang="gl-ES" sz="18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ea typeface="Noto Sans CJK SC"/>
              </a:rPr>
              <a:t>The data shows overwhelmingly successful missions: 98 "Success" outcomes plus 1 additional "Success" and 1 "Success (payload status unclear)" versus only 1 "Failure (in flight)"</a:t>
            </a:r>
            <a:endParaRPr b="0" lang="gl-ES" sz="18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ea typeface="Noto Sans CJK SC"/>
              </a:rPr>
              <a:t>This represents approximately 99% mission success rate, demonstrating SpaceX's operational reliability</a:t>
            </a:r>
            <a:endParaRPr b="0" lang="gl-ES" sz="1800" strike="noStrike" u="none">
              <a:solidFill>
                <a:srgbClr val="ffffff"/>
              </a:solidFill>
              <a:effectLst/>
              <a:uFillTx/>
              <a:latin typeface="Arial"/>
            </a:endParaRPr>
          </a:p>
          <a:p>
            <a:pPr marL="216000" indent="-216000" defTabSz="914400">
              <a:lnSpc>
                <a:spcPct val="100000"/>
              </a:lnSpc>
              <a:spcBef>
                <a:spcPts val="1417"/>
              </a:spcBef>
              <a:buClr>
                <a:srgbClr val="4d868a"/>
              </a:buClr>
              <a:buSzPct val="45000"/>
              <a:buFont typeface="Wingdings" charset="2"/>
              <a:buChar char=""/>
              <a:tabLst>
                <a:tab algn="l" pos="0"/>
              </a:tabLst>
            </a:pPr>
            <a:r>
              <a:rPr b="1" lang="en-US" sz="1800" strike="noStrike" u="none">
                <a:solidFill>
                  <a:srgbClr val="ffffff"/>
                </a:solidFill>
                <a:effectLst/>
                <a:uFillTx/>
                <a:latin typeface="Arial"/>
                <a:ea typeface="Noto Sans CJK SC"/>
              </a:rPr>
              <a:t>Landing Technology Evolution</a:t>
            </a:r>
            <a:r>
              <a:rPr b="0" lang="en-US" sz="1800" strike="noStrike" u="none">
                <a:solidFill>
                  <a:srgbClr val="ffffff"/>
                </a:solidFill>
                <a:effectLst/>
                <a:uFillTx/>
                <a:latin typeface="Arial"/>
                <a:ea typeface="Noto Sans CJK SC"/>
              </a:rPr>
              <a:t>:</a:t>
            </a:r>
            <a:endParaRPr b="0" lang="gl-ES" sz="18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ea typeface="Noto Sans CJK SC"/>
              </a:rPr>
              <a:t>The first successful ground pad landing occurred on December 22, 2015, marking a crucial milestone in reusability</a:t>
            </a:r>
            <a:endParaRPr b="0" lang="gl-ES" sz="18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none">
                <a:solidFill>
                  <a:srgbClr val="ffffff"/>
                </a:solidFill>
                <a:effectLst/>
                <a:uFillTx/>
                <a:latin typeface="Arial"/>
                <a:ea typeface="Noto Sans CJK SC"/>
              </a:rPr>
              <a:t>Between 2010-2017, landing outcomes varied significantly: 10 "No attempt" (early missions), 5 each of "Success (drone ship)" and "Failure (drone ship)", and 3 "Success (ground pad)"</a:t>
            </a:r>
            <a:endParaRPr b="0" lang="gl-ES" sz="18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1800" strike="noStrike" u="sng">
                <a:solidFill>
                  <a:srgbClr val="ffffff"/>
                </a:solidFill>
                <a:effectLst/>
                <a:uFillTx/>
                <a:latin typeface="Arial"/>
                <a:ea typeface="Noto Sans CJK SC"/>
              </a:rPr>
              <a:t>This progression shows SpaceX's iterative approach to developing landing capabilities</a:t>
            </a:r>
            <a:endParaRPr b="0" lang="gl-ES" sz="1800" strike="noStrike" u="none">
              <a:solidFill>
                <a:srgbClr val="ffffff"/>
              </a:solidFill>
              <a:effectLst/>
              <a:uFillTx/>
              <a:latin typeface="Arial"/>
            </a:endParaRPr>
          </a:p>
        </p:txBody>
      </p:sp>
      <p:sp>
        <p:nvSpPr>
          <p:cNvPr id="193" name="Title 28"/>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SQL: Conclusions </a:t>
            </a:r>
            <a:r>
              <a:rPr b="0" lang="en-US" sz="4000" strike="noStrike" u="none">
                <a:solidFill>
                  <a:srgbClr val="0b49cb"/>
                </a:solidFill>
                <a:effectLst/>
                <a:uFillTx/>
                <a:latin typeface="Open Sans"/>
                <a:ea typeface="IBM Plex Mono SemiBold"/>
              </a:rPr>
              <a:t>(2/3)</a:t>
            </a:r>
            <a:endParaRPr b="1" lang="gl-ES" sz="4000" strike="noStrike" u="none">
              <a:solidFill>
                <a:srgbClr val="ffffff"/>
              </a:solidFill>
              <a:effectLst/>
              <a:uFillTx/>
              <a:latin typeface="Open Sans"/>
            </a:endParaRPr>
          </a:p>
        </p:txBody>
      </p:sp>
      <p:sp>
        <p:nvSpPr>
          <p:cNvPr id="194" name="PlaceHolder 36"/>
          <p:cNvSpPr/>
          <p:nvPr/>
        </p:nvSpPr>
        <p:spPr>
          <a:xfrm>
            <a:off x="871704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BD18FF0-401D-4B6F-A00D-B8A8DD28A02A}" type="slidenum">
              <a:rPr b="0" lang="en-US" sz="1600" strike="noStrike" u="none">
                <a:solidFill>
                  <a:srgbClr val="1c7ddb"/>
                </a:solidFill>
                <a:effectLst/>
                <a:uFillTx/>
                <a:latin typeface="Abadi"/>
              </a:rPr>
              <a:t>31</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95" name="PlaceHolder 1"/>
          <p:cNvSpPr>
            <a:spLocks noGrp="1"/>
          </p:cNvSpPr>
          <p:nvPr>
            <p:ph/>
          </p:nvPr>
        </p:nvSpPr>
        <p:spPr>
          <a:xfrm>
            <a:off x="829440" y="1260000"/>
            <a:ext cx="9970560" cy="5400000"/>
          </a:xfrm>
          <a:prstGeom prst="rect">
            <a:avLst/>
          </a:prstGeom>
          <a:noFill/>
          <a:ln w="0">
            <a:noFill/>
          </a:ln>
        </p:spPr>
        <p:txBody>
          <a:bodyPr lIns="91440" rIns="91440" tIns="45720" bIns="45720" anchor="t" anchorCtr="1">
            <a:noAutofit/>
          </a:bodyPr>
          <a:p>
            <a:pPr marL="216000" indent="-216000" defTabSz="914400">
              <a:lnSpc>
                <a:spcPct val="100000"/>
              </a:lnSpc>
              <a:spcBef>
                <a:spcPts val="1400"/>
              </a:spcBef>
              <a:buClr>
                <a:srgbClr val="4d868a"/>
              </a:buClr>
              <a:buSzPct val="45000"/>
              <a:buFont typeface="Wingdings" charset="2"/>
              <a:buChar char=""/>
              <a:tabLst>
                <a:tab algn="l" pos="0"/>
              </a:tabLst>
            </a:pPr>
            <a:r>
              <a:rPr b="1" lang="en-US" sz="2200" strike="noStrike" u="none">
                <a:solidFill>
                  <a:srgbClr val="ffffff"/>
                </a:solidFill>
                <a:effectLst/>
                <a:uFillTx/>
                <a:latin typeface="Arial"/>
              </a:rPr>
              <a:t>Reusability Development Timeline</a:t>
            </a:r>
            <a:r>
              <a:rPr b="0" lang="en-US" sz="2200" strike="noStrike" u="none">
                <a:solidFill>
                  <a:srgbClr val="ffffff"/>
                </a:solidFill>
                <a:effectLst/>
                <a:uFillTx/>
                <a:latin typeface="Arial"/>
              </a:rPr>
              <a:t>:</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2015 data shows early drone ship landing attempts with 2 failures (January and April), indicating the experimental phase of recovery technology</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The transition from "No attempt" to active landing recovery efforts demonstrates SpaceX's commitment to reusability</a:t>
            </a:r>
            <a:endParaRPr b="0" lang="gl-ES" sz="2200" strike="noStrike" u="none">
              <a:solidFill>
                <a:srgbClr val="ffffff"/>
              </a:solidFill>
              <a:effectLst/>
              <a:uFillTx/>
              <a:latin typeface="Arial"/>
              <a:ea typeface="Noto Sans CJK SC"/>
            </a:endParaRPr>
          </a:p>
          <a:p>
            <a:pPr marL="216000" indent="-216000" defTabSz="914400">
              <a:lnSpc>
                <a:spcPct val="100000"/>
              </a:lnSpc>
              <a:spcBef>
                <a:spcPts val="1417"/>
              </a:spcBef>
              <a:buClr>
                <a:srgbClr val="4d868a"/>
              </a:buClr>
              <a:buSzPct val="45000"/>
              <a:buFont typeface="Wingdings" charset="2"/>
              <a:buChar char=""/>
              <a:tabLst>
                <a:tab algn="l" pos="0"/>
              </a:tabLst>
            </a:pPr>
            <a:r>
              <a:rPr b="1" lang="en-US" sz="2200" strike="noStrike" u="none">
                <a:solidFill>
                  <a:srgbClr val="ffffff"/>
                </a:solidFill>
                <a:effectLst/>
                <a:uFillTx/>
                <a:latin typeface="Arial"/>
                <a:ea typeface="Noto Sans CJK SC"/>
              </a:rPr>
              <a:t>Technical Achievements</a:t>
            </a:r>
            <a:r>
              <a:rPr b="0" lang="en-US" sz="2200" strike="noStrike" u="none">
                <a:solidFill>
                  <a:srgbClr val="ffffff"/>
                </a:solidFill>
                <a:effectLst/>
                <a:uFillTx/>
                <a:latin typeface="Arial"/>
                <a:ea typeface="Noto Sans CJK SC"/>
              </a:rPr>
              <a:t>:</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0" i="1" lang="gl-ES" sz="2200" strike="noStrike" u="none">
                <a:solidFill>
                  <a:srgbClr val="ffffff"/>
                </a:solidFill>
                <a:effectLst/>
                <a:uFillTx/>
                <a:latin typeface="Arial"/>
                <a:ea typeface="Noto Sans CJK SC"/>
              </a:rPr>
              <a:t>Four boosters successfully landed on drone ships with payloads between 4-6 tons (F9 FT B1022, B1026, B1021.2, B1031.2), proving the viability of recovery even with substantial cargo</a:t>
            </a:r>
            <a:endParaRPr b="0" lang="gl-ES" sz="2200" strike="noStrike" u="none">
              <a:solidFill>
                <a:srgbClr val="ffffff"/>
              </a:solidFill>
              <a:effectLst/>
              <a:uFillTx/>
              <a:latin typeface="Arial"/>
              <a:ea typeface="Noto Sans CJK SC"/>
            </a:endParaRPr>
          </a:p>
          <a:p>
            <a:pPr lvl="1" marL="432000" indent="0" defTabSz="914400">
              <a:lnSpc>
                <a:spcPct val="100000"/>
              </a:lnSpc>
              <a:spcBef>
                <a:spcPts val="1191"/>
              </a:spcBef>
              <a:spcAft>
                <a:spcPts val="992"/>
              </a:spcAft>
              <a:buNone/>
              <a:tabLst>
                <a:tab algn="l" pos="0"/>
              </a:tabLst>
            </a:pPr>
            <a:r>
              <a:rPr b="0" i="1" lang="gl-ES" sz="2200" strike="noStrike" u="sng">
                <a:solidFill>
                  <a:srgbClr val="ffffff"/>
                </a:solidFill>
                <a:effectLst/>
                <a:uFillTx/>
                <a:latin typeface="Arial"/>
                <a:ea typeface="Noto Sans CJK SC"/>
              </a:rPr>
              <a:t>This analysis reveals SpaceX's evolution from an experimental launch provider to a highly reliable operator with successful reusability technology</a:t>
            </a:r>
            <a:endParaRPr b="0" lang="gl-ES" sz="2200" strike="noStrike" u="none">
              <a:solidFill>
                <a:srgbClr val="ffffff"/>
              </a:solidFill>
              <a:effectLst/>
              <a:uFillTx/>
              <a:latin typeface="Arial"/>
              <a:ea typeface="Noto Sans CJK SC"/>
            </a:endParaRPr>
          </a:p>
        </p:txBody>
      </p:sp>
      <p:sp>
        <p:nvSpPr>
          <p:cNvPr id="196" name="Title 29"/>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EDA with SQL: Conclusions </a:t>
            </a:r>
            <a:r>
              <a:rPr b="0" lang="en-US" sz="4000" strike="noStrike" u="none">
                <a:solidFill>
                  <a:srgbClr val="0b49cb"/>
                </a:solidFill>
                <a:effectLst/>
                <a:uFillTx/>
                <a:latin typeface="Open Sans"/>
                <a:ea typeface="IBM Plex Mono SemiBold"/>
              </a:rPr>
              <a:t>(3/3)</a:t>
            </a:r>
            <a:endParaRPr b="1" lang="gl-ES" sz="4000" strike="noStrike" u="none">
              <a:solidFill>
                <a:srgbClr val="ffffff"/>
              </a:solidFill>
              <a:effectLst/>
              <a:uFillTx/>
              <a:latin typeface="Open Sans"/>
            </a:endParaRPr>
          </a:p>
        </p:txBody>
      </p:sp>
      <p:sp>
        <p:nvSpPr>
          <p:cNvPr id="197" name="PlaceHolder 38"/>
          <p:cNvSpPr/>
          <p:nvPr/>
        </p:nvSpPr>
        <p:spPr>
          <a:xfrm>
            <a:off x="871704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662746D-1062-4A6D-A62A-CAD87F82A3E3}" type="slidenum">
              <a:rPr b="0" lang="en-US" sz="1600" strike="noStrike" u="none">
                <a:solidFill>
                  <a:srgbClr val="1c7ddb"/>
                </a:solidFill>
                <a:effectLst/>
                <a:uFillTx/>
                <a:latin typeface="Abadi"/>
              </a:rPr>
              <a:t>32</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198" name="PlaceHolder 1"/>
          <p:cNvSpPr>
            <a:spLocks noGrp="1"/>
          </p:cNvSpPr>
          <p:nvPr>
            <p:ph/>
          </p:nvPr>
        </p:nvSpPr>
        <p:spPr>
          <a:xfrm>
            <a:off x="838080" y="1260000"/>
            <a:ext cx="10514160" cy="4963680"/>
          </a:xfrm>
          <a:prstGeom prst="rect">
            <a:avLst/>
          </a:prstGeom>
          <a:noFill/>
          <a:ln w="0">
            <a:noFill/>
          </a:ln>
        </p:spPr>
        <p:txBody>
          <a:bodyPr lIns="90000" rIns="90000" tIns="45000" bIns="45000" anchor="t">
            <a:normAutofit lnSpcReduction="9999"/>
          </a:bodyPr>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Markers for Launch Sites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folium.Marker</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To </a:t>
            </a:r>
            <a:r>
              <a:rPr b="0" i="1" lang="en-US" sz="2200" strike="noStrike" u="none">
                <a:solidFill>
                  <a:srgbClr val="ffffff"/>
                </a:solidFill>
                <a:effectLst/>
                <a:uFillTx/>
                <a:latin typeface="Abadi"/>
              </a:rPr>
              <a:t>visualize the geographic distribution of SpaceX </a:t>
            </a:r>
            <a:r>
              <a:rPr b="0" i="1" lang="en-US" sz="2200" strike="noStrike" u="none">
                <a:solidFill>
                  <a:srgbClr val="ffffff"/>
                </a:solidFill>
                <a:effectLst/>
                <a:uFillTx/>
                <a:latin typeface="Abadi"/>
              </a:rPr>
              <a:t>launch sites and easily identify them on the map.</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Circles Around Launch Sites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folium.Circle</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To </a:t>
            </a:r>
            <a:r>
              <a:rPr b="0" i="1" lang="en-US" sz="2200" strike="noStrike" u="none">
                <a:solidFill>
                  <a:srgbClr val="ffffff"/>
                </a:solidFill>
                <a:effectLst/>
                <a:uFillTx/>
                <a:latin typeface="Abadi"/>
              </a:rPr>
              <a:t>highlight the exact location and area around each </a:t>
            </a:r>
            <a:r>
              <a:rPr b="0" i="1" lang="en-US" sz="2200" strike="noStrike" u="none">
                <a:solidFill>
                  <a:srgbClr val="ffffff"/>
                </a:solidFill>
                <a:effectLst/>
                <a:uFillTx/>
                <a:latin typeface="Abadi"/>
              </a:rPr>
              <a:t>launch site for better visibility.</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Custom Text Labels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folium.DivIcon</a:t>
            </a:r>
            <a:r>
              <a:rPr b="0" lang="en-US" sz="2200" strike="noStrike" u="none">
                <a:solidFill>
                  <a:srgbClr val="ffffff"/>
                </a:solidFill>
                <a:effectLst/>
                <a:uFillTx/>
                <a:latin typeface="Abadi"/>
              </a:rPr>
              <a:t>):</a:t>
            </a:r>
            <a:r>
              <a:rPr b="0" i="1" lang="en-US" sz="2200" strike="noStrike" u="none">
                <a:solidFill>
                  <a:srgbClr val="ffffff"/>
                </a:solidFill>
                <a:effectLst/>
                <a:uFillTx/>
                <a:latin typeface="Abadi"/>
              </a:rPr>
              <a:t> To label </a:t>
            </a:r>
            <a:r>
              <a:rPr b="0" i="1" lang="en-US" sz="2200" strike="noStrike" u="none">
                <a:solidFill>
                  <a:srgbClr val="ffffff"/>
                </a:solidFill>
                <a:effectLst/>
                <a:uFillTx/>
                <a:latin typeface="Abadi"/>
              </a:rPr>
              <a:t>locations clearly without requiring the user to click </a:t>
            </a:r>
            <a:r>
              <a:rPr b="0" i="1" lang="en-US" sz="2200" strike="noStrike" u="none">
                <a:solidFill>
                  <a:srgbClr val="ffffff"/>
                </a:solidFill>
                <a:effectLst/>
                <a:uFillTx/>
                <a:latin typeface="Abadi"/>
              </a:rPr>
              <a:t>on popups.</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Markers for Launch Outcomes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folium.Marker</a:t>
            </a:r>
            <a:r>
              <a:rPr b="0" lang="en-US" sz="2200" strike="noStrike" u="none">
                <a:solidFill>
                  <a:srgbClr val="ffffff"/>
                </a:solidFill>
                <a:effectLst/>
                <a:uFillTx/>
                <a:latin typeface="Abadi"/>
              </a:rPr>
              <a:t>):</a:t>
            </a:r>
            <a:r>
              <a:rPr b="0" i="1" lang="en-US" sz="2200" strike="noStrike" u="none">
                <a:solidFill>
                  <a:srgbClr val="ffffff"/>
                </a:solidFill>
                <a:effectLst/>
                <a:uFillTx/>
                <a:latin typeface="Abadi"/>
              </a:rPr>
              <a:t> </a:t>
            </a:r>
            <a:r>
              <a:rPr b="0" i="1" lang="en-US" sz="2200" strike="noStrike" u="none">
                <a:solidFill>
                  <a:srgbClr val="ffffff"/>
                </a:solidFill>
                <a:effectLst/>
                <a:uFillTx/>
                <a:latin typeface="Abadi"/>
              </a:rPr>
              <a:t>To analyze launch history visually, showing both </a:t>
            </a:r>
            <a:r>
              <a:rPr b="0" i="1" lang="en-US" sz="2200" strike="noStrike" u="none">
                <a:solidFill>
                  <a:srgbClr val="ffffff"/>
                </a:solidFill>
                <a:effectLst/>
                <a:uFillTx/>
                <a:latin typeface="Abadi"/>
              </a:rPr>
              <a:t>the location and success/failure of past missions.</a:t>
            </a:r>
            <a:endParaRPr b="0" lang="gl-ES" sz="2200" strike="noStrike" u="none">
              <a:solidFill>
                <a:srgbClr val="ffffff"/>
              </a:solidFill>
              <a:effectLst/>
              <a:uFillTx/>
              <a:latin typeface="Arial"/>
            </a:endParaRPr>
          </a:p>
          <a:p>
            <a:pPr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GitHub URL: </a:t>
            </a:r>
            <a:r>
              <a:rPr b="0" lang="en-US" sz="2200" strike="noStrike" u="none">
                <a:solidFill>
                  <a:srgbClr val="4d869c"/>
                </a:solidFill>
                <a:effectLst/>
                <a:uFillTx/>
                <a:latin typeface="Abadi"/>
              </a:rPr>
              <a:t>https://github.com/xanvideira/SpaceXan/blob/main</a:t>
            </a:r>
            <a:r>
              <a:rPr b="0" lang="en-US" sz="2200" strike="noStrike" u="none">
                <a:solidFill>
                  <a:srgbClr val="4d869c"/>
                </a:solidFill>
                <a:effectLst/>
                <a:uFillTx/>
                <a:latin typeface="Abadi"/>
              </a:rPr>
              <a:t>/6.- lab_jupyter_launch_site_location-</a:t>
            </a:r>
            <a:r>
              <a:rPr b="0" lang="en-US" sz="2200" strike="noStrike" u="none">
                <a:solidFill>
                  <a:srgbClr val="4d869c"/>
                </a:solidFill>
                <a:effectLst/>
                <a:uFillTx/>
                <a:latin typeface="Abadi"/>
              </a:rPr>
              <a:t>COMPLETED.ipynb</a:t>
            </a:r>
            <a:endParaRPr b="0" lang="gl-ES" sz="2200" strike="noStrike" u="none">
              <a:solidFill>
                <a:srgbClr val="ffffff"/>
              </a:solidFill>
              <a:effectLst/>
              <a:uFillTx/>
              <a:latin typeface="Arial"/>
            </a:endParaRPr>
          </a:p>
        </p:txBody>
      </p:sp>
      <p:sp>
        <p:nvSpPr>
          <p:cNvPr id="199"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Build an Interactive Map with Folium </a:t>
            </a:r>
            <a:r>
              <a:rPr b="0" lang="en-US" sz="4000" strike="noStrike" u="none">
                <a:solidFill>
                  <a:srgbClr val="0b49cb"/>
                </a:solidFill>
                <a:effectLst/>
                <a:uFillTx/>
                <a:latin typeface="Open Sans"/>
                <a:ea typeface="IBM Plex Mono SemiBold"/>
              </a:rPr>
              <a:t>(1/2)</a:t>
            </a:r>
            <a:endParaRPr b="1" lang="gl-ES" sz="4000" strike="noStrike" u="none">
              <a:solidFill>
                <a:srgbClr val="ffffff"/>
              </a:solidFill>
              <a:effectLst/>
              <a:uFillTx/>
              <a:latin typeface="Open Sans"/>
            </a:endParaRPr>
          </a:p>
        </p:txBody>
      </p:sp>
      <p:sp>
        <p:nvSpPr>
          <p:cNvPr id="200" name="PlaceHolder 39"/>
          <p:cNvSpPr/>
          <p:nvPr/>
        </p:nvSpPr>
        <p:spPr>
          <a:xfrm>
            <a:off x="8717040" y="602640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2BF00D80-B6D4-4116-839F-7DAC2E95584D}" type="slidenum">
              <a:rPr b="0" lang="en-US" sz="1600" strike="noStrike" u="none">
                <a:solidFill>
                  <a:srgbClr val="1c7ddb"/>
                </a:solidFill>
                <a:effectLst/>
                <a:uFillTx/>
                <a:latin typeface="Abadi"/>
              </a:rPr>
              <a:t>33</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01" name="PlaceHolder 1"/>
          <p:cNvSpPr>
            <a:spLocks noGrp="1"/>
          </p:cNvSpPr>
          <p:nvPr>
            <p:ph/>
          </p:nvPr>
        </p:nvSpPr>
        <p:spPr>
          <a:xfrm>
            <a:off x="838080" y="1260000"/>
            <a:ext cx="10514160" cy="4963680"/>
          </a:xfrm>
          <a:prstGeom prst="rect">
            <a:avLst/>
          </a:prstGeom>
          <a:noFill/>
          <a:ln w="0">
            <a:noFill/>
          </a:ln>
        </p:spPr>
        <p:txBody>
          <a:bodyPr lIns="90000" rIns="90000" tIns="45000" bIns="45000" anchor="t">
            <a:normAutofit fontScale="92500" lnSpcReduction="9999"/>
          </a:bodyPr>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Marker Clusters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MarkerCluster</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To avoid cluttering the map with too many overlapping markers, while still allowing interactive exploration of individual launches.</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4d868a"/>
              </a:buClr>
              <a:buFont typeface="Symbol" charset="2"/>
              <a:buChar char=""/>
              <a:tabLst>
                <a:tab algn="l" pos="0"/>
              </a:tabLst>
            </a:pPr>
            <a:r>
              <a:rPr b="1" lang="en-US" sz="2200" strike="noStrike" u="none">
                <a:solidFill>
                  <a:srgbClr val="ffffff"/>
                </a:solidFill>
                <a:effectLst/>
                <a:uFillTx/>
                <a:latin typeface="Abadi"/>
              </a:rPr>
              <a:t>Distance Markers and Lines</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folium.Marker objects, DivIcon labels </a:t>
            </a:r>
            <a:r>
              <a:rPr b="0" lang="en-US" sz="2000" strike="noStrike" u="none">
                <a:solidFill>
                  <a:srgbClr val="ffffff"/>
                </a:solidFill>
                <a:effectLst/>
                <a:uFillTx/>
                <a:latin typeface="Abadi"/>
              </a:rPr>
              <a:t>and</a:t>
            </a:r>
            <a:r>
              <a:rPr b="0" i="1" lang="en-US" sz="2000" strike="noStrike" u="none">
                <a:solidFill>
                  <a:srgbClr val="ffffff"/>
                </a:solidFill>
                <a:effectLst/>
                <a:uFillTx/>
                <a:latin typeface="Abadi"/>
              </a:rPr>
              <a:t> folium.Polyline objects</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To evaluate geographic constraints and accessibility of launch sites (e.g., distance to transport links and populated areas).</a:t>
            </a:r>
            <a:endParaRPr b="0" lang="gl-ES" sz="2200" strike="noStrike" u="none">
              <a:solidFill>
                <a:srgbClr val="ffffff"/>
              </a:solidFill>
              <a:effectLst/>
              <a:uFillTx/>
              <a:latin typeface="Arial"/>
            </a:endParaRPr>
          </a:p>
          <a:p>
            <a:pPr marL="432000" indent="-324000" defTabSz="914400">
              <a:lnSpc>
                <a:spcPct val="100000"/>
              </a:lnSpc>
              <a:spcBef>
                <a:spcPts val="1191"/>
              </a:spcBef>
              <a:spcAft>
                <a:spcPts val="992"/>
              </a:spcAft>
              <a:buClr>
                <a:srgbClr val="4d868a"/>
              </a:buClr>
              <a:buFont typeface="Symbol" charset="2"/>
              <a:buChar char=""/>
              <a:tabLst>
                <a:tab algn="l" pos="0"/>
              </a:tabLst>
            </a:pPr>
            <a:r>
              <a:rPr b="0" lang="en-US" sz="2200" strike="noStrike" u="none">
                <a:solidFill>
                  <a:srgbClr val="ffffff"/>
                </a:solidFill>
                <a:effectLst/>
                <a:uFillTx/>
                <a:latin typeface="Abadi"/>
              </a:rPr>
              <a:t>NASA Johnson Space Center Marker and Circle</a:t>
            </a:r>
            <a:r>
              <a:rPr b="0" lang="en-US" sz="2200" strike="noStrike" u="none">
                <a:solidFill>
                  <a:srgbClr val="ffffff"/>
                </a:solidFill>
                <a:effectLst/>
                <a:uFillTx/>
                <a:latin typeface="Abadi"/>
              </a:rPr>
              <a:t> (</a:t>
            </a:r>
            <a:r>
              <a:rPr b="0" i="1" lang="en-US" sz="2000" strike="noStrike" u="none">
                <a:solidFill>
                  <a:srgbClr val="ffffff"/>
                </a:solidFill>
                <a:effectLst/>
                <a:uFillTx/>
                <a:latin typeface="Abadi"/>
              </a:rPr>
              <a:t>folium.Circle </a:t>
            </a:r>
            <a:r>
              <a:rPr b="0" lang="en-US" sz="2000" strike="noStrike" u="none">
                <a:solidFill>
                  <a:srgbClr val="ffffff"/>
                </a:solidFill>
                <a:effectLst/>
                <a:uFillTx/>
                <a:latin typeface="Abadi"/>
              </a:rPr>
              <a:t>and</a:t>
            </a:r>
            <a:r>
              <a:rPr b="0" i="1" lang="en-US" sz="2000" strike="noStrike" u="none">
                <a:solidFill>
                  <a:srgbClr val="ffffff"/>
                </a:solidFill>
                <a:effectLst/>
                <a:uFillTx/>
                <a:latin typeface="Abadi"/>
              </a:rPr>
              <a:t> folium.Marker</a:t>
            </a:r>
            <a:r>
              <a:rPr b="0" lang="en-US" sz="2200" strike="noStrike" u="none">
                <a:solidFill>
                  <a:srgbClr val="ffffff"/>
                </a:solidFill>
                <a:effectLst/>
                <a:uFillTx/>
                <a:latin typeface="Abadi"/>
              </a:rPr>
              <a:t>):</a:t>
            </a:r>
            <a:r>
              <a:rPr b="0" i="1" lang="en-US" sz="2200" strike="noStrike" u="none">
                <a:solidFill>
                  <a:srgbClr val="ffffff"/>
                </a:solidFill>
                <a:effectLst/>
                <a:uFillTx/>
                <a:latin typeface="Abadi"/>
              </a:rPr>
              <a:t> To provide geographic context by marking NASA’s key facility in relation to the launch sites.</a:t>
            </a:r>
            <a:endParaRPr b="0" lang="gl-ES" sz="2200" strike="noStrike" u="none">
              <a:solidFill>
                <a:srgbClr val="ffffff"/>
              </a:solidFill>
              <a:effectLst/>
              <a:uFillTx/>
              <a:latin typeface="Arial"/>
            </a:endParaRPr>
          </a:p>
          <a:p>
            <a:pPr indent="0" defTabSz="914400">
              <a:lnSpc>
                <a:spcPct val="100000"/>
              </a:lnSpc>
              <a:spcBef>
                <a:spcPts val="1191"/>
              </a:spcBef>
              <a:spcAft>
                <a:spcPts val="992"/>
              </a:spcAft>
              <a:buNone/>
              <a:tabLst>
                <a:tab algn="l" pos="0"/>
              </a:tabLst>
            </a:pPr>
            <a:endParaRPr b="0" lang="gl-ES" sz="1000" strike="noStrike" u="none">
              <a:solidFill>
                <a:srgbClr val="ffffff"/>
              </a:solidFill>
              <a:effectLst/>
              <a:uFillTx/>
              <a:latin typeface="Arial"/>
            </a:endParaRPr>
          </a:p>
          <a:p>
            <a:pPr marL="360000" indent="0" defTabSz="914400">
              <a:lnSpc>
                <a:spcPct val="100000"/>
              </a:lnSpc>
              <a:spcBef>
                <a:spcPts val="1400"/>
              </a:spcBef>
              <a:buNone/>
              <a:tabLst>
                <a:tab algn="l" pos="0"/>
              </a:tabLst>
            </a:pPr>
            <a:r>
              <a:rPr b="0" i="1" lang="en-US" sz="2200" strike="noStrike" u="none">
                <a:solidFill>
                  <a:srgbClr val="ffffff"/>
                </a:solidFill>
                <a:effectLst/>
                <a:uFillTx/>
                <a:latin typeface="Abadi"/>
              </a:rPr>
              <a:t>We built an interactive folium map with markers, circles, labels, clusters, and polylines to locate SpaceX launch sites, visualize success/failure of launches, and measure distances to nearby infrastructure and landmarks. </a:t>
            </a:r>
            <a:endParaRPr b="0" lang="gl-ES" sz="2200" strike="noStrike" u="none">
              <a:solidFill>
                <a:srgbClr val="ffffff"/>
              </a:solidFill>
              <a:effectLst/>
              <a:uFillTx/>
              <a:latin typeface="Arial"/>
              <a:ea typeface="Noto Sans CJK SC"/>
            </a:endParaRPr>
          </a:p>
          <a:p>
            <a:pPr marL="360000" indent="0" defTabSz="914400">
              <a:lnSpc>
                <a:spcPct val="100000"/>
              </a:lnSpc>
              <a:spcBef>
                <a:spcPts val="1400"/>
              </a:spcBef>
              <a:buNone/>
              <a:tabLst>
                <a:tab algn="l" pos="0"/>
              </a:tabLst>
            </a:pPr>
            <a:r>
              <a:rPr b="0" i="1" lang="en-US" sz="2200" strike="noStrike" u="none">
                <a:solidFill>
                  <a:srgbClr val="ffffff"/>
                </a:solidFill>
                <a:effectLst/>
                <a:uFillTx/>
                <a:latin typeface="Abadi"/>
              </a:rPr>
              <a:t>This helped analyze the suitability and accessibility of different launch locations.</a:t>
            </a:r>
            <a:endParaRPr b="0" lang="gl-ES" sz="2200" strike="noStrike" u="none">
              <a:solidFill>
                <a:srgbClr val="ffffff"/>
              </a:solidFill>
              <a:effectLst/>
              <a:uFillTx/>
              <a:latin typeface="Arial"/>
              <a:ea typeface="Noto Sans CJK SC"/>
            </a:endParaRPr>
          </a:p>
        </p:txBody>
      </p:sp>
      <p:sp>
        <p:nvSpPr>
          <p:cNvPr id="202" name="Title 30"/>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Build an Interactive Map with Folium </a:t>
            </a:r>
            <a:r>
              <a:rPr b="0" lang="en-US" sz="4000" strike="noStrike" u="none">
                <a:solidFill>
                  <a:srgbClr val="0b49cb"/>
                </a:solidFill>
                <a:effectLst/>
                <a:uFillTx/>
                <a:latin typeface="Open Sans"/>
                <a:ea typeface="IBM Plex Mono SemiBold"/>
              </a:rPr>
              <a:t>(2/2)</a:t>
            </a:r>
            <a:endParaRPr b="1" lang="gl-ES" sz="4000" strike="noStrike" u="none">
              <a:solidFill>
                <a:srgbClr val="ffffff"/>
              </a:solidFill>
              <a:effectLst/>
              <a:uFillTx/>
              <a:latin typeface="Open Sans"/>
            </a:endParaRPr>
          </a:p>
        </p:txBody>
      </p:sp>
      <p:sp>
        <p:nvSpPr>
          <p:cNvPr id="203" name="PlaceHolder 41"/>
          <p:cNvSpPr/>
          <p:nvPr/>
        </p:nvSpPr>
        <p:spPr>
          <a:xfrm>
            <a:off x="8717040" y="602640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331DDB1-6290-4A1C-832A-C5BD473B8004}" type="slidenum">
              <a:rPr b="0" lang="en-US" sz="1600" strike="noStrike" u="none">
                <a:solidFill>
                  <a:srgbClr val="1c7ddb"/>
                </a:solidFill>
                <a:effectLst/>
                <a:uFillTx/>
                <a:latin typeface="Abadi"/>
              </a:rPr>
              <a:t>34</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04" name="PlaceHolder 1"/>
          <p:cNvSpPr>
            <a:spLocks noGrp="1"/>
          </p:cNvSpPr>
          <p:nvPr>
            <p:ph/>
          </p:nvPr>
        </p:nvSpPr>
        <p:spPr>
          <a:xfrm>
            <a:off x="770040" y="1260000"/>
            <a:ext cx="10569960" cy="4914360"/>
          </a:xfrm>
          <a:prstGeom prst="rect">
            <a:avLst/>
          </a:prstGeom>
          <a:noFill/>
          <a:ln w="0">
            <a:noFill/>
          </a:ln>
        </p:spPr>
        <p:txBody>
          <a:bodyPr lIns="91440" rIns="91440" tIns="45720" bIns="45720" anchor="t">
            <a:normAutofit fontScale="85000" lnSpcReduction="19999"/>
          </a:bodyPr>
          <a:p>
            <a:pPr marL="216000" indent="-216000" defTabSz="914400">
              <a:lnSpc>
                <a:spcPct val="100000"/>
              </a:lnSpc>
              <a:spcBef>
                <a:spcPts val="1400"/>
              </a:spcBef>
              <a:buClr>
                <a:srgbClr val="4d868a"/>
              </a:buClr>
              <a:buSzPct val="45000"/>
              <a:buFont typeface="Wingdings" charset="2"/>
              <a:buChar char=""/>
              <a:tabLst>
                <a:tab algn="l" pos="0"/>
              </a:tabLst>
            </a:pPr>
            <a:r>
              <a:rPr b="1" lang="en-US" sz="2200" strike="noStrike" u="none">
                <a:solidFill>
                  <a:srgbClr val="ffffff"/>
                </a:solidFill>
                <a:effectLst/>
                <a:uFillTx/>
                <a:latin typeface="Abadi"/>
              </a:rPr>
              <a:t>Plots/Graphs and Interactions Added</a:t>
            </a:r>
            <a:r>
              <a:rPr b="0" lang="en-US" sz="2200" strike="noStrike" u="none">
                <a:solidFill>
                  <a:srgbClr val="ffffff"/>
                </a:solidFill>
                <a:effectLst/>
                <a:uFillTx/>
                <a:latin typeface="Abadi"/>
              </a:rPr>
              <a:t>:</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4d868a"/>
              </a:buClr>
              <a:buFont typeface="OpenSymbol"/>
              <a:buAutoNum type="arabicPeriod"/>
              <a:tabLst>
                <a:tab algn="l" pos="0"/>
              </a:tabLst>
            </a:pPr>
            <a:r>
              <a:rPr b="0" i="1" lang="en-US" sz="2200" strike="noStrike" u="none">
                <a:solidFill>
                  <a:srgbClr val="ffffff"/>
                </a:solidFill>
                <a:effectLst/>
                <a:uFillTx/>
                <a:latin typeface="Abadi"/>
              </a:rPr>
              <a:t> Dropdown Menu for Launch Site Selection</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4d868a"/>
              </a:buClr>
              <a:buFont typeface="OpenSymbol"/>
              <a:buAutoNum type="arabicPeriod"/>
              <a:tabLst>
                <a:tab algn="l" pos="0"/>
              </a:tabLst>
            </a:pPr>
            <a:r>
              <a:rPr b="0" i="1" lang="en-US" sz="2200" strike="noStrike" u="none">
                <a:solidFill>
                  <a:srgbClr val="ffffff"/>
                </a:solidFill>
                <a:effectLst/>
                <a:uFillTx/>
                <a:latin typeface="Abadi"/>
              </a:rPr>
              <a:t> Pie Chart: Total Successful Launches</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4d868a"/>
              </a:buClr>
              <a:buFont typeface="OpenSymbol"/>
              <a:buAutoNum type="arabicPeriod"/>
              <a:tabLst>
                <a:tab algn="l" pos="0"/>
              </a:tabLst>
            </a:pPr>
            <a:r>
              <a:rPr b="0" i="1" lang="en-US" sz="2200" strike="noStrike" u="none">
                <a:solidFill>
                  <a:srgbClr val="ffffff"/>
                </a:solidFill>
                <a:effectLst/>
                <a:uFillTx/>
                <a:latin typeface="Abadi"/>
              </a:rPr>
              <a:t> Range Slider for Payload Mass</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4d868a"/>
              </a:buClr>
              <a:buFont typeface="OpenSymbol"/>
              <a:buAutoNum type="arabicPeriod"/>
              <a:tabLst>
                <a:tab algn="l" pos="0"/>
              </a:tabLst>
            </a:pPr>
            <a:r>
              <a:rPr b="0" i="1" lang="en-US" sz="2200" strike="noStrike" u="none">
                <a:solidFill>
                  <a:srgbClr val="ffffff"/>
                </a:solidFill>
                <a:effectLst/>
                <a:uFillTx/>
                <a:latin typeface="Abadi"/>
              </a:rPr>
              <a:t>  Scatter Plot: Correlation Between Payload and Launch Success</a:t>
            </a: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1" lang="en-US" sz="2200" strike="noStrike" u="none">
                <a:solidFill>
                  <a:srgbClr val="ffffff"/>
                </a:solidFill>
                <a:effectLst/>
                <a:uFillTx/>
                <a:latin typeface="Abadi"/>
              </a:rPr>
              <a:t>Why These Plots and Interactions Were Added?</a:t>
            </a:r>
            <a:r>
              <a:rPr b="0" lang="en-US" sz="2200" strike="noStrike" u="none">
                <a:solidFill>
                  <a:srgbClr val="ffffff"/>
                </a:solidFill>
                <a:effectLst/>
                <a:uFillTx/>
                <a:latin typeface="Abadi"/>
              </a:rPr>
              <a:t>:</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4d868a"/>
              </a:buClr>
              <a:buFont typeface="OpenSymbol"/>
              <a:buAutoNum type="arabicPeriod"/>
              <a:tabLst>
                <a:tab algn="l" pos="0"/>
              </a:tabLst>
            </a:pPr>
            <a:r>
              <a:rPr b="1" i="1" lang="en-US" sz="2200" strike="noStrike" u="none">
                <a:solidFill>
                  <a:srgbClr val="ffffff"/>
                </a:solidFill>
                <a:effectLst/>
                <a:uFillTx/>
                <a:latin typeface="Abadi"/>
              </a:rPr>
              <a:t>User-Centric Exploration</a:t>
            </a:r>
            <a:r>
              <a:rPr b="0" i="1" lang="en-US" sz="2200" strike="noStrike" u="none">
                <a:solidFill>
                  <a:srgbClr val="ffffff"/>
                </a:solidFill>
                <a:effectLst/>
                <a:uFillTx/>
                <a:latin typeface="Abadi"/>
              </a:rPr>
              <a:t>: The dashboard is designed to be interactive, allowing users to drill </a:t>
            </a:r>
            <a:r>
              <a:rPr b="0" i="1" lang="en-US" sz="2200" strike="noStrike" u="none">
                <a:solidFill>
                  <a:srgbClr val="ffffff"/>
                </a:solidFill>
                <a:effectLst/>
                <a:uFillTx/>
                <a:latin typeface="Abadi"/>
              </a:rPr>
              <a:t>down into the data based on their interests (e.g., by site or payload range).</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4d868a"/>
              </a:buClr>
              <a:buFont typeface="OpenSymbol"/>
              <a:buAutoNum type="arabicPeriod"/>
              <a:tabLst>
                <a:tab algn="l" pos="0"/>
              </a:tabLst>
            </a:pPr>
            <a:r>
              <a:rPr b="1" i="1" lang="en-US" sz="2200" strike="noStrike" u="none">
                <a:solidFill>
                  <a:srgbClr val="ffffff"/>
                </a:solidFill>
                <a:effectLst/>
                <a:uFillTx/>
                <a:latin typeface="Abadi"/>
              </a:rPr>
              <a:t>Data-Driven Insights</a:t>
            </a:r>
            <a:r>
              <a:rPr b="0" i="1" lang="en-US" sz="2200" strike="noStrike" u="none">
                <a:solidFill>
                  <a:srgbClr val="ffffff"/>
                </a:solidFill>
                <a:effectLst/>
                <a:uFillTx/>
                <a:latin typeface="Abadi"/>
              </a:rPr>
              <a:t>: The pie chart and scatter plot provide visual answers to key questions </a:t>
            </a:r>
            <a:r>
              <a:rPr b="0" i="1" lang="en-US" sz="2200" strike="noStrike" u="none">
                <a:solidFill>
                  <a:srgbClr val="ffffff"/>
                </a:solidFill>
                <a:effectLst/>
                <a:uFillTx/>
                <a:latin typeface="Abadi"/>
              </a:rPr>
              <a:t>(“Which launch sites are most successful?”, “How does payload mass impact launch success?” </a:t>
            </a:r>
            <a:r>
              <a:rPr b="0" i="1" lang="en-US" sz="2200" strike="noStrike" u="none">
                <a:solidFill>
                  <a:srgbClr val="ffffff"/>
                </a:solidFill>
                <a:effectLst/>
                <a:uFillTx/>
                <a:latin typeface="Abadi"/>
              </a:rPr>
              <a:t>or “Are there differences in performance between booster versions?”)</a:t>
            </a: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1" i="1" lang="en-US" sz="2200" strike="noStrike" u="none">
                <a:solidFill>
                  <a:srgbClr val="ffffff"/>
                </a:solidFill>
                <a:effectLst/>
                <a:uFillTx/>
                <a:latin typeface="Abadi"/>
                <a:ea typeface="Noto Sans CJK SC"/>
              </a:rPr>
              <a:t>Flexibility</a:t>
            </a:r>
            <a:r>
              <a:rPr b="0" i="1" lang="en-US" sz="2200" strike="noStrike" u="none">
                <a:solidFill>
                  <a:srgbClr val="ffffff"/>
                </a:solidFill>
                <a:effectLst/>
                <a:uFillTx/>
                <a:latin typeface="Abadi"/>
                <a:ea typeface="Noto Sans CJK SC"/>
              </a:rPr>
              <a:t>: The dropdown and slider make the dashboard adaptable to different analytical needs, </a:t>
            </a:r>
            <a:r>
              <a:rPr b="0" i="1" lang="en-US" sz="2200" strike="noStrike" u="none">
                <a:solidFill>
                  <a:srgbClr val="ffffff"/>
                </a:solidFill>
                <a:effectLst/>
                <a:uFillTx/>
                <a:latin typeface="Abadi"/>
                <a:ea typeface="Noto Sans CJK SC"/>
              </a:rPr>
              <a:t>from high-level overviews to granular investigations.</a:t>
            </a:r>
            <a:endParaRPr b="0" lang="gl-ES" sz="2200" strike="noStrike" u="none">
              <a:solidFill>
                <a:srgbClr val="ffffff"/>
              </a:solidFill>
              <a:effectLst/>
              <a:uFillTx/>
              <a:latin typeface="Arial"/>
              <a:ea typeface="Noto Sans CJK SC"/>
            </a:endParaRPr>
          </a:p>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GitHub URL:</a:t>
            </a:r>
            <a:r>
              <a:rPr b="0" i="1" lang="en-US" sz="2200" strike="noStrike" u="none">
                <a:solidFill>
                  <a:srgbClr val="ffffff"/>
                </a:solidFill>
                <a:effectLst/>
                <a:uFillTx/>
                <a:latin typeface="Abadi"/>
              </a:rPr>
              <a:t> </a:t>
            </a:r>
            <a:r>
              <a:rPr b="0" i="1" lang="en-US" sz="2200" strike="noStrike" u="none">
                <a:solidFill>
                  <a:srgbClr val="4d869c"/>
                </a:solidFill>
                <a:effectLst/>
                <a:uFillTx/>
                <a:latin typeface="Abadi"/>
              </a:rPr>
              <a:t>https://github.com/xanvideira/SpaceXan/blob/main/spacex-dash-app-COMPLETED.py</a:t>
            </a:r>
            <a:endParaRPr b="0" lang="gl-ES" sz="2200" strike="noStrike" u="none">
              <a:solidFill>
                <a:srgbClr val="ffffff"/>
              </a:solidFill>
              <a:effectLst/>
              <a:uFillTx/>
              <a:latin typeface="Arial"/>
              <a:ea typeface="Noto Sans CJK SC"/>
            </a:endParaRPr>
          </a:p>
        </p:txBody>
      </p:sp>
      <p:sp>
        <p:nvSpPr>
          <p:cNvPr id="205"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Build a Dashboard with Plotly Dash</a:t>
            </a:r>
            <a:endParaRPr b="1" lang="gl-ES" sz="4000" strike="noStrike" u="none">
              <a:solidFill>
                <a:srgbClr val="ffffff"/>
              </a:solidFill>
              <a:effectLst/>
              <a:uFillTx/>
              <a:latin typeface="Open Sans"/>
            </a:endParaRPr>
          </a:p>
        </p:txBody>
      </p:sp>
      <p:sp>
        <p:nvSpPr>
          <p:cNvPr id="206" name="PlaceHolder 42"/>
          <p:cNvSpPr/>
          <p:nvPr/>
        </p:nvSpPr>
        <p:spPr>
          <a:xfrm>
            <a:off x="8717040" y="60267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4539F29-BADB-43AD-9F5C-48FC0615A545}" type="slidenum">
              <a:rPr b="0" lang="en-US" sz="1600" strike="noStrike" u="none">
                <a:solidFill>
                  <a:srgbClr val="1c7ddb"/>
                </a:solidFill>
                <a:effectLst/>
                <a:uFillTx/>
                <a:latin typeface="Abadi"/>
              </a:rPr>
              <a:t>35</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07" name="PlaceHolder 1"/>
          <p:cNvSpPr>
            <a:spLocks noGrp="1"/>
          </p:cNvSpPr>
          <p:nvPr>
            <p:ph/>
          </p:nvPr>
        </p:nvSpPr>
        <p:spPr>
          <a:xfrm>
            <a:off x="770040" y="1260000"/>
            <a:ext cx="10569960" cy="4914360"/>
          </a:xfrm>
          <a:prstGeom prst="rect">
            <a:avLst/>
          </a:prstGeom>
          <a:noFill/>
          <a:ln w="0">
            <a:noFill/>
          </a:ln>
        </p:spPr>
        <p:txBody>
          <a:bodyPr lIns="91440" rIns="91440" tIns="45720" bIns="45720" anchor="t">
            <a:normAutofit lnSpcReduction="9999"/>
          </a:bodyPr>
          <a:p>
            <a:pPr marL="216000" indent="-216000" defTabSz="914400">
              <a:lnSpc>
                <a:spcPct val="100000"/>
              </a:lnSpc>
              <a:spcBef>
                <a:spcPts val="1400"/>
              </a:spcBef>
              <a:buClr>
                <a:srgbClr val="4d868a"/>
              </a:buClr>
              <a:buFont typeface="OpenSymbol"/>
              <a:buAutoNum type="arabicPeriod"/>
              <a:tabLst>
                <a:tab algn="l" pos="0"/>
              </a:tabLst>
            </a:pPr>
            <a:r>
              <a:rPr b="0" i="1" lang="en-US" sz="2200" strike="noStrike" u="none">
                <a:solidFill>
                  <a:srgbClr val="ffffff"/>
                </a:solidFill>
                <a:effectLst/>
                <a:uFillTx/>
                <a:latin typeface="Abadi"/>
              </a:rPr>
              <a:t> </a:t>
            </a:r>
            <a:r>
              <a:rPr b="0" i="1" lang="en-US" sz="2200" strike="noStrike" u="none">
                <a:solidFill>
                  <a:srgbClr val="4d869c"/>
                </a:solidFill>
                <a:effectLst/>
                <a:uFillTx/>
                <a:latin typeface="Abadi"/>
              </a:rPr>
              <a:t>Dropdown Menu for Launch Site Selection</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Font typeface="Symbol" charset="2"/>
              <a:buChar char=""/>
              <a:tabLst>
                <a:tab algn="l" pos="0"/>
              </a:tabLst>
            </a:pPr>
            <a:r>
              <a:rPr b="1" i="1" lang="en-US" sz="2000" strike="noStrike" u="none">
                <a:solidFill>
                  <a:srgbClr val="ffffff"/>
                </a:solidFill>
                <a:effectLst/>
                <a:uFillTx/>
                <a:latin typeface="Abadi"/>
              </a:rPr>
              <a:t>Interaction</a:t>
            </a:r>
            <a:r>
              <a:rPr b="0" i="1" lang="en-US" sz="2000" strike="noStrike" u="none">
                <a:solidFill>
                  <a:srgbClr val="ffffff"/>
                </a:solidFill>
                <a:effectLst/>
                <a:uFillTx/>
                <a:latin typeface="Abadi"/>
              </a:rPr>
              <a:t>: Users can select a specific launch site (e.g., "CCAFS LC-40", "VAFB SLC-4E", etc.) or choose "All Sites" to view aggregated data.</a:t>
            </a:r>
            <a:endParaRPr b="0" lang="gl-ES" sz="2000" strike="noStrike" u="none">
              <a:solidFill>
                <a:srgbClr val="ffffff"/>
              </a:solidFill>
              <a:effectLst/>
              <a:uFillTx/>
              <a:latin typeface="Arial"/>
            </a:endParaRPr>
          </a:p>
          <a:p>
            <a:pPr lvl="1" marL="432000" indent="-216000" defTabSz="914400">
              <a:lnSpc>
                <a:spcPct val="100000"/>
              </a:lnSpc>
              <a:spcBef>
                <a:spcPts val="1134"/>
              </a:spcBef>
              <a:buClr>
                <a:srgbClr val="ffffff"/>
              </a:buClr>
              <a:buFont typeface="Symbol" charset="2"/>
              <a:buChar char=""/>
              <a:tabLst>
                <a:tab algn="l" pos="0"/>
              </a:tabLst>
            </a:pPr>
            <a:r>
              <a:rPr b="1" i="1" lang="en-US" sz="2000" strike="noStrike" u="none">
                <a:solidFill>
                  <a:srgbClr val="ffffff"/>
                </a:solidFill>
                <a:effectLst/>
                <a:uFillTx/>
                <a:latin typeface="Abadi"/>
              </a:rPr>
              <a:t>Purpose</a:t>
            </a:r>
            <a:r>
              <a:rPr b="0" i="1" lang="en-US" sz="2000" strike="noStrike" u="none">
                <a:solidFill>
                  <a:srgbClr val="ffffff"/>
                </a:solidFill>
                <a:effectLst/>
                <a:uFillTx/>
                <a:latin typeface="Abadi"/>
              </a:rPr>
              <a:t>: This allows users to filter the dashboard’s visualizations by launch site, making it easier to compare performance across different locations.</a:t>
            </a:r>
            <a:endParaRPr b="0" lang="gl-ES" sz="2000" strike="noStrike" u="none">
              <a:solidFill>
                <a:srgbClr val="ffffff"/>
              </a:solidFill>
              <a:effectLst/>
              <a:uFillTx/>
              <a:latin typeface="Arial"/>
            </a:endParaRPr>
          </a:p>
          <a:p>
            <a:pPr marL="216000" indent="-216000" defTabSz="914400">
              <a:lnSpc>
                <a:spcPct val="100000"/>
              </a:lnSpc>
              <a:spcBef>
                <a:spcPts val="1400"/>
              </a:spcBef>
              <a:buClr>
                <a:srgbClr val="4d868a"/>
              </a:buClr>
              <a:buFont typeface="OpenSymbol"/>
              <a:buAutoNum type="arabicPeriod"/>
              <a:tabLst>
                <a:tab algn="l" pos="0"/>
              </a:tabLst>
            </a:pPr>
            <a:r>
              <a:rPr b="0" i="1" lang="en-US" sz="2200" strike="noStrike" u="none">
                <a:solidFill>
                  <a:srgbClr val="ffffff"/>
                </a:solidFill>
                <a:effectLst/>
                <a:uFillTx/>
                <a:latin typeface="Abadi"/>
              </a:rPr>
              <a:t> </a:t>
            </a:r>
            <a:r>
              <a:rPr b="0" i="1" lang="en-US" sz="2200" strike="noStrike" u="none">
                <a:solidFill>
                  <a:srgbClr val="4d869c"/>
                </a:solidFill>
                <a:effectLst/>
                <a:uFillTx/>
                <a:latin typeface="Abadi"/>
              </a:rPr>
              <a:t>Pie Chart: Total Successful Launches</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gl-ES" sz="2000" strike="noStrike" u="none">
                <a:solidFill>
                  <a:srgbClr val="ffffff"/>
                </a:solidFill>
                <a:effectLst/>
                <a:uFillTx/>
                <a:latin typeface="Abadi"/>
              </a:rPr>
              <a:t>Plot</a:t>
            </a:r>
            <a:r>
              <a:rPr b="0" i="1" lang="gl-ES" sz="2000" strike="noStrike" u="none">
                <a:solidFill>
                  <a:srgbClr val="ffffff"/>
                </a:solidFill>
                <a:effectLst/>
                <a:uFillTx/>
                <a:latin typeface="Abadi"/>
              </a:rPr>
              <a:t>: A pie chart showing the total number of successful launches for all sites (if "All Sites" is selected) or the success vs. failure ratio for a specific site.</a:t>
            </a:r>
            <a:endParaRPr b="0" lang="gl-ES" sz="20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gl-ES" sz="2000" strike="noStrike" u="none">
                <a:solidFill>
                  <a:srgbClr val="ffffff"/>
                </a:solidFill>
                <a:effectLst/>
                <a:uFillTx/>
                <a:latin typeface="Abadi"/>
              </a:rPr>
              <a:t>Purpose</a:t>
            </a:r>
            <a:r>
              <a:rPr b="0" i="1" lang="gl-ES" sz="2000" strike="noStrike" u="none">
                <a:solidFill>
                  <a:srgbClr val="ffffff"/>
                </a:solidFill>
                <a:effectLst/>
                <a:uFillTx/>
                <a:latin typeface="Abadi"/>
              </a:rPr>
              <a:t>:</a:t>
            </a:r>
            <a:endParaRPr b="0" lang="gl-ES" sz="20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i="1" lang="gl-ES" sz="2000" strike="noStrike" u="none">
                <a:solidFill>
                  <a:srgbClr val="ffffff"/>
                </a:solidFill>
                <a:effectLst/>
                <a:uFillTx/>
                <a:latin typeface="Abadi"/>
              </a:rPr>
              <a:t>All Sites: Provides a high-level overview of which launch sites have the most successful launches, helping identify the most reliable locations.</a:t>
            </a:r>
            <a:endParaRPr b="0" lang="gl-ES" sz="20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i="1" lang="gl-ES" sz="2000" strike="noStrike" u="none">
                <a:solidFill>
                  <a:srgbClr val="ffffff"/>
                </a:solidFill>
                <a:effectLst/>
                <a:uFillTx/>
                <a:latin typeface="Abadi"/>
              </a:rPr>
              <a:t>Specific Site: Shows the success/failure ratio, which is critical for assessing the reliability of a particular launch site.</a:t>
            </a:r>
            <a:endParaRPr b="0" lang="gl-ES" sz="2000" strike="noStrike" u="none">
              <a:solidFill>
                <a:srgbClr val="ffffff"/>
              </a:solidFill>
              <a:effectLst/>
              <a:uFillTx/>
              <a:latin typeface="Arial"/>
            </a:endParaRPr>
          </a:p>
        </p:txBody>
      </p:sp>
      <p:sp>
        <p:nvSpPr>
          <p:cNvPr id="208" name="Title 3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Build a Dashboard with Plotly Dash</a:t>
            </a:r>
            <a:r>
              <a:rPr b="1" lang="en-US" sz="2200" strike="noStrike" u="none">
                <a:solidFill>
                  <a:srgbClr val="0b49cb"/>
                </a:solidFill>
                <a:effectLst/>
                <a:uFillTx/>
                <a:latin typeface="Open Sans"/>
                <a:ea typeface="IBM Plex Mono SemiBold"/>
              </a:rPr>
              <a:t> </a:t>
            </a:r>
            <a:r>
              <a:rPr b="0" lang="en-US" sz="3200" strike="noStrike" u="none">
                <a:solidFill>
                  <a:srgbClr val="0b49cb"/>
                </a:solidFill>
                <a:effectLst/>
                <a:uFillTx/>
                <a:latin typeface="Open Sans"/>
                <a:ea typeface="IBM Plex Mono SemiBold"/>
              </a:rPr>
              <a:t>(detail: 1/2)</a:t>
            </a:r>
            <a:endParaRPr b="1" lang="gl-ES" sz="3200" strike="noStrike" u="none">
              <a:solidFill>
                <a:srgbClr val="ffffff"/>
              </a:solidFill>
              <a:effectLst/>
              <a:uFillTx/>
              <a:latin typeface="Open Sans"/>
            </a:endParaRPr>
          </a:p>
        </p:txBody>
      </p:sp>
      <p:sp>
        <p:nvSpPr>
          <p:cNvPr id="209" name="PlaceHolder 44"/>
          <p:cNvSpPr/>
          <p:nvPr/>
        </p:nvSpPr>
        <p:spPr>
          <a:xfrm>
            <a:off x="8717040" y="60267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C2AE85F5-9BB3-4BDB-84CB-3CA6A6F73834}" type="slidenum">
              <a:rPr b="0" lang="en-US" sz="1600" strike="noStrike" u="none">
                <a:solidFill>
                  <a:srgbClr val="1c7ddb"/>
                </a:solidFill>
                <a:effectLst/>
                <a:uFillTx/>
                <a:latin typeface="Abadi"/>
              </a:rPr>
              <a:t>36</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10" name="PlaceHolder 1"/>
          <p:cNvSpPr>
            <a:spLocks noGrp="1"/>
          </p:cNvSpPr>
          <p:nvPr>
            <p:ph/>
          </p:nvPr>
        </p:nvSpPr>
        <p:spPr>
          <a:xfrm>
            <a:off x="770040" y="1260000"/>
            <a:ext cx="10569960" cy="4914360"/>
          </a:xfrm>
          <a:prstGeom prst="rect">
            <a:avLst/>
          </a:prstGeom>
          <a:noFill/>
          <a:ln w="0">
            <a:noFill/>
          </a:ln>
        </p:spPr>
        <p:txBody>
          <a:bodyPr lIns="91440" rIns="91440" tIns="45720" bIns="45720" anchor="t">
            <a:normAutofit/>
          </a:bodyPr>
          <a:p>
            <a:pPr marL="216000" indent="-216000" defTabSz="914400">
              <a:lnSpc>
                <a:spcPct val="100000"/>
              </a:lnSpc>
              <a:spcBef>
                <a:spcPts val="1400"/>
              </a:spcBef>
              <a:buClr>
                <a:srgbClr val="4d868a"/>
              </a:buClr>
              <a:buFont typeface="OpenSymbol"/>
              <a:buAutoNum type="arabicPeriod" startAt="3"/>
              <a:tabLst>
                <a:tab algn="l" pos="0"/>
              </a:tabLst>
            </a:pPr>
            <a:r>
              <a:rPr b="0" i="1" lang="en-US" sz="2200" strike="noStrike" u="none">
                <a:solidFill>
                  <a:srgbClr val="ffffff"/>
                </a:solidFill>
                <a:effectLst/>
                <a:uFillTx/>
                <a:latin typeface="Abadi"/>
              </a:rPr>
              <a:t> </a:t>
            </a:r>
            <a:r>
              <a:rPr b="0" i="1" lang="en-US" sz="2200" strike="noStrike" u="none">
                <a:solidFill>
                  <a:srgbClr val="4d869c"/>
                </a:solidFill>
                <a:effectLst/>
                <a:uFillTx/>
                <a:latin typeface="Abadi"/>
              </a:rPr>
              <a:t> Range Slider for Payload Mass</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Font typeface="Symbol" charset="2"/>
              <a:buChar char=""/>
              <a:tabLst>
                <a:tab algn="l" pos="0"/>
              </a:tabLst>
            </a:pPr>
            <a:r>
              <a:rPr b="1" i="1" lang="en-US" sz="2000" strike="noStrike" u="none">
                <a:solidFill>
                  <a:srgbClr val="ffffff"/>
                </a:solidFill>
                <a:effectLst/>
                <a:uFillTx/>
                <a:latin typeface="Abadi"/>
              </a:rPr>
              <a:t>Interaction</a:t>
            </a:r>
            <a:r>
              <a:rPr b="0" i="1" lang="en-US" sz="2000" strike="noStrike" u="none">
                <a:solidFill>
                  <a:srgbClr val="ffffff"/>
                </a:solidFill>
                <a:effectLst/>
                <a:uFillTx/>
                <a:latin typeface="Abadi"/>
              </a:rPr>
              <a:t>: A slider that lets users select a range of payload masses (in kg) to filter the data displayed in the scatter plot.</a:t>
            </a:r>
            <a:endParaRPr b="0" lang="gl-ES" sz="2000" strike="noStrike" u="none">
              <a:solidFill>
                <a:srgbClr val="ffffff"/>
              </a:solidFill>
              <a:effectLst/>
              <a:uFillTx/>
              <a:latin typeface="Arial"/>
            </a:endParaRPr>
          </a:p>
          <a:p>
            <a:pPr lvl="1" marL="432000" indent="-216000" defTabSz="914400">
              <a:lnSpc>
                <a:spcPct val="100000"/>
              </a:lnSpc>
              <a:spcBef>
                <a:spcPts val="1134"/>
              </a:spcBef>
              <a:buClr>
                <a:srgbClr val="ffffff"/>
              </a:buClr>
              <a:buFont typeface="Symbol" charset="2"/>
              <a:buChar char=""/>
              <a:tabLst>
                <a:tab algn="l" pos="0"/>
              </a:tabLst>
            </a:pPr>
            <a:r>
              <a:rPr b="1" i="1" lang="en-US" sz="2000" strike="noStrike" u="none">
                <a:solidFill>
                  <a:srgbClr val="ffffff"/>
                </a:solidFill>
                <a:effectLst/>
                <a:uFillTx/>
                <a:latin typeface="Abadi"/>
              </a:rPr>
              <a:t>Purpose</a:t>
            </a:r>
            <a:r>
              <a:rPr b="0" i="1" lang="en-US" sz="2000" strike="noStrike" u="none">
                <a:solidFill>
                  <a:srgbClr val="ffffff"/>
                </a:solidFill>
                <a:effectLst/>
                <a:uFillTx/>
                <a:latin typeface="Abadi"/>
              </a:rPr>
              <a:t>: Enables users to explore how payload mass correlates with launch success, focusing on specific weight ranges of interest.</a:t>
            </a:r>
            <a:endParaRPr b="0" lang="gl-ES" sz="2000" strike="noStrike" u="none">
              <a:solidFill>
                <a:srgbClr val="ffffff"/>
              </a:solidFill>
              <a:effectLst/>
              <a:uFillTx/>
              <a:latin typeface="Arial"/>
            </a:endParaRPr>
          </a:p>
          <a:p>
            <a:pPr marL="216000" indent="-216000" defTabSz="914400">
              <a:lnSpc>
                <a:spcPct val="100000"/>
              </a:lnSpc>
              <a:spcBef>
                <a:spcPts val="1400"/>
              </a:spcBef>
              <a:buClr>
                <a:srgbClr val="4d868a"/>
              </a:buClr>
              <a:buFont typeface="OpenSymbol"/>
              <a:buAutoNum type="arabicPeriod"/>
              <a:tabLst>
                <a:tab algn="l" pos="0"/>
              </a:tabLst>
            </a:pPr>
            <a:r>
              <a:rPr b="0" i="1" lang="en-US" sz="2200" strike="noStrike" u="none">
                <a:solidFill>
                  <a:srgbClr val="ffffff"/>
                </a:solidFill>
                <a:effectLst/>
                <a:uFillTx/>
                <a:latin typeface="Abadi"/>
              </a:rPr>
              <a:t> </a:t>
            </a:r>
            <a:r>
              <a:rPr b="0" i="1" lang="en-US" sz="2200" strike="noStrike" u="none">
                <a:solidFill>
                  <a:srgbClr val="4d869c"/>
                </a:solidFill>
                <a:effectLst/>
                <a:uFillTx/>
                <a:latin typeface="Abadi"/>
              </a:rPr>
              <a:t>Scatter Plot: Correlation Between Payload and Launch Success</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gl-ES" sz="2000" strike="noStrike" u="none">
                <a:solidFill>
                  <a:srgbClr val="ffffff"/>
                </a:solidFill>
                <a:effectLst/>
                <a:uFillTx/>
                <a:latin typeface="Abadi"/>
              </a:rPr>
              <a:t>Plot</a:t>
            </a:r>
            <a:r>
              <a:rPr b="0" i="1" lang="gl-ES" sz="2000" strike="noStrike" u="none">
                <a:solidFill>
                  <a:srgbClr val="ffffff"/>
                </a:solidFill>
                <a:effectLst/>
                <a:uFillTx/>
                <a:latin typeface="Abadi"/>
              </a:rPr>
              <a:t>: A scatter plot showing the relationship between payload mass and launch success, with points colored by booster version category.</a:t>
            </a:r>
            <a:endParaRPr b="0" lang="gl-ES" sz="20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i="1" lang="gl-ES" sz="2000" strike="noStrike" u="none">
                <a:solidFill>
                  <a:srgbClr val="ffffff"/>
                </a:solidFill>
                <a:effectLst/>
                <a:uFillTx/>
                <a:latin typeface="Abadi"/>
              </a:rPr>
              <a:t>Purpose</a:t>
            </a:r>
            <a:r>
              <a:rPr b="0" i="1" lang="gl-ES" sz="2000" strike="noStrike" u="none">
                <a:solidFill>
                  <a:srgbClr val="ffffff"/>
                </a:solidFill>
                <a:effectLst/>
                <a:uFillTx/>
                <a:latin typeface="Abadi"/>
              </a:rPr>
              <a:t>:</a:t>
            </a:r>
            <a:endParaRPr b="0" lang="gl-ES" sz="20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i="1" lang="gl-ES" sz="2000" strike="noStrike" u="none">
                <a:solidFill>
                  <a:srgbClr val="ffffff"/>
                </a:solidFill>
                <a:effectLst/>
                <a:uFillTx/>
                <a:latin typeface="Abadi"/>
              </a:rPr>
              <a:t>Helps users visualize if heavier payloads are more or less likely to succeed.</a:t>
            </a:r>
            <a:endParaRPr b="0" lang="gl-ES" sz="20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i="1" lang="en-US" sz="2000" strike="noStrike" u="none">
                <a:solidFill>
                  <a:srgbClr val="ffffff"/>
                </a:solidFill>
                <a:effectLst/>
                <a:uFillTx/>
                <a:latin typeface="Abadi"/>
              </a:rPr>
              <a:t>The color-coding by booster version allows for additional insights, such as whether certain booster versions perform better with specific payload ranges.</a:t>
            </a:r>
            <a:endParaRPr b="0" lang="gl-ES" sz="2000" strike="noStrike" u="none">
              <a:solidFill>
                <a:srgbClr val="ffffff"/>
              </a:solidFill>
              <a:effectLst/>
              <a:uFillTx/>
              <a:latin typeface="Arial"/>
            </a:endParaRPr>
          </a:p>
        </p:txBody>
      </p:sp>
      <p:sp>
        <p:nvSpPr>
          <p:cNvPr id="211" name="Title 32"/>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Build a Dashboard with Plotly Dash</a:t>
            </a:r>
            <a:r>
              <a:rPr b="1" lang="en-US" sz="2200" strike="noStrike" u="none">
                <a:solidFill>
                  <a:srgbClr val="0b49cb"/>
                </a:solidFill>
                <a:effectLst/>
                <a:uFillTx/>
                <a:latin typeface="Open Sans"/>
                <a:ea typeface="IBM Plex Mono SemiBold"/>
              </a:rPr>
              <a:t> </a:t>
            </a:r>
            <a:r>
              <a:rPr b="0" lang="en-US" sz="3200" strike="noStrike" u="none">
                <a:solidFill>
                  <a:srgbClr val="0b49cb"/>
                </a:solidFill>
                <a:effectLst/>
                <a:uFillTx/>
                <a:latin typeface="Open Sans"/>
                <a:ea typeface="IBM Plex Mono SemiBold"/>
              </a:rPr>
              <a:t>(detail: 2/2)</a:t>
            </a:r>
            <a:endParaRPr b="1" lang="gl-ES" sz="3200" strike="noStrike" u="none">
              <a:solidFill>
                <a:srgbClr val="ffffff"/>
              </a:solidFill>
              <a:effectLst/>
              <a:uFillTx/>
              <a:latin typeface="Open Sans"/>
            </a:endParaRPr>
          </a:p>
        </p:txBody>
      </p:sp>
      <p:sp>
        <p:nvSpPr>
          <p:cNvPr id="212" name="PlaceHolder 46"/>
          <p:cNvSpPr/>
          <p:nvPr/>
        </p:nvSpPr>
        <p:spPr>
          <a:xfrm>
            <a:off x="8717040" y="60267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3ABE63E-4E08-4A0E-8D5F-0828538D6947}" type="slidenum">
              <a:rPr b="0" lang="en-US" sz="1600" strike="noStrike" u="none">
                <a:solidFill>
                  <a:srgbClr val="1c7ddb"/>
                </a:solidFill>
                <a:effectLst/>
                <a:uFillTx/>
                <a:latin typeface="Abadi"/>
              </a:rPr>
              <a:t>37</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13" name="PlaceHolder 1"/>
          <p:cNvSpPr>
            <a:spLocks noGrp="1"/>
          </p:cNvSpPr>
          <p:nvPr>
            <p:ph/>
          </p:nvPr>
        </p:nvSpPr>
        <p:spPr>
          <a:xfrm>
            <a:off x="770040" y="1260000"/>
            <a:ext cx="9743760" cy="4320000"/>
          </a:xfrm>
          <a:prstGeom prst="rect">
            <a:avLst/>
          </a:prstGeom>
          <a:noFill/>
          <a:ln w="0">
            <a:noFill/>
          </a:ln>
        </p:spPr>
        <p:txBody>
          <a:bodyPr lIns="90000" rIns="90000" tIns="45000" bIns="45000" anchor="t">
            <a:normAutofit fontScale="77500" lnSpcReduction="19999"/>
          </a:bodyPr>
          <a:p>
            <a:pPr marL="432000" indent="-324000" defTabSz="914400">
              <a:lnSpc>
                <a:spcPct val="100000"/>
              </a:lnSpc>
              <a:spcBef>
                <a:spcPts val="1400"/>
              </a:spcBef>
              <a:buClr>
                <a:srgbClr val="4d869c"/>
              </a:buClr>
              <a:buFont typeface="OpenSymbol"/>
              <a:buAutoNum type="arabicPeriod"/>
              <a:tabLst>
                <a:tab algn="l" pos="0"/>
              </a:tabLst>
            </a:pPr>
            <a:r>
              <a:rPr b="1" lang="en-US" sz="2200" strike="noStrike" u="none">
                <a:solidFill>
                  <a:srgbClr val="ffffff"/>
                </a:solidFill>
                <a:effectLst/>
                <a:uFillTx/>
                <a:latin typeface="Abadi"/>
              </a:rPr>
              <a:t>Data Preparation &amp; Exploratory Data Analysis (EDA)</a:t>
            </a:r>
            <a:endParaRPr b="0" lang="gl-ES" sz="2200" strike="noStrike" u="none">
              <a:solidFill>
                <a:srgbClr val="ffffff"/>
              </a:solidFill>
              <a:effectLst/>
              <a:uFillTx/>
              <a:latin typeface="Arial"/>
              <a:ea typeface="Noto Sans CJK SC"/>
            </a:endParaRPr>
          </a:p>
          <a:p>
            <a:pPr lvl="1" marL="864000" indent="-324000" defTabSz="914400">
              <a:lnSpc>
                <a:spcPct val="100000"/>
              </a:lnSpc>
              <a:spcBef>
                <a:spcPts val="1134"/>
              </a:spcBef>
              <a:buClr>
                <a:srgbClr val="ffffff"/>
              </a:buClr>
              <a:buFont typeface="Symbol" charset="2"/>
              <a:buChar char=""/>
              <a:tabLst>
                <a:tab algn="l" pos="0"/>
              </a:tabLst>
            </a:pPr>
            <a:r>
              <a:rPr b="1" i="1" lang="en-US" sz="2200" strike="noStrike" u="none">
                <a:solidFill>
                  <a:srgbClr val="ffffff"/>
                </a:solidFill>
                <a:effectLst/>
                <a:uFillTx/>
                <a:latin typeface="Abadi"/>
              </a:rPr>
              <a:t>Objective</a:t>
            </a:r>
            <a:r>
              <a:rPr b="0" i="1" lang="en-US" sz="2200" strike="noStrike" u="none">
                <a:solidFill>
                  <a:srgbClr val="ffffff"/>
                </a:solidFill>
                <a:effectLst/>
                <a:uFillTx/>
                <a:latin typeface="Abadi"/>
              </a:rPr>
              <a:t>: Prepare the dataset for modeling and define the target variable.</a:t>
            </a:r>
            <a:endParaRPr b="0" lang="gl-ES" sz="2200" strike="noStrike" u="none">
              <a:solidFill>
                <a:srgbClr val="ffffff"/>
              </a:solidFill>
              <a:effectLst/>
              <a:uFillTx/>
              <a:latin typeface="Arial"/>
              <a:ea typeface="Noto Sans CJK SC"/>
            </a:endParaRPr>
          </a:p>
          <a:p>
            <a:pPr lvl="1" marL="864000" indent="-324000" defTabSz="914400">
              <a:lnSpc>
                <a:spcPct val="100000"/>
              </a:lnSpc>
              <a:spcBef>
                <a:spcPts val="1134"/>
              </a:spcBef>
              <a:buClr>
                <a:srgbClr val="ffffff"/>
              </a:buClr>
              <a:buFont typeface="Symbol" charset="2"/>
              <a:buChar char=""/>
              <a:tabLst>
                <a:tab algn="l" pos="0"/>
              </a:tabLst>
            </a:pPr>
            <a:r>
              <a:rPr b="1" i="1" lang="en-US" sz="2200" strike="noStrike" u="none">
                <a:solidFill>
                  <a:srgbClr val="ffffff"/>
                </a:solidFill>
                <a:effectLst/>
                <a:uFillTx/>
                <a:latin typeface="Abadi"/>
              </a:rPr>
              <a:t>Steps</a:t>
            </a:r>
            <a:r>
              <a:rPr b="0" i="1" lang="en-US" sz="2200" strike="noStrike" u="none">
                <a:solidFill>
                  <a:srgbClr val="ffffff"/>
                </a:solidFill>
                <a:effectLst/>
                <a:uFillTx/>
                <a:latin typeface="Abadi"/>
              </a:rPr>
              <a:t>:</a:t>
            </a:r>
            <a:endParaRPr b="0" lang="gl-ES" sz="2200" strike="noStrike" u="none">
              <a:solidFill>
                <a:srgbClr val="ffffff"/>
              </a:solidFill>
              <a:effectLst/>
              <a:uFillTx/>
              <a:latin typeface="Arial"/>
              <a:ea typeface="Noto Sans CJK SC"/>
            </a:endParaRPr>
          </a:p>
          <a:p>
            <a:pPr lvl="2" marL="1296000" indent="-288000" defTabSz="914400">
              <a:lnSpc>
                <a:spcPct val="100000"/>
              </a:lnSpc>
              <a:spcBef>
                <a:spcPts val="850"/>
              </a:spcBef>
              <a:buClr>
                <a:srgbClr val="ffffff"/>
              </a:buClr>
              <a:buFont typeface="Symbol" charset="2"/>
              <a:buChar char=""/>
              <a:tabLst>
                <a:tab algn="l" pos="0"/>
              </a:tabLst>
            </a:pPr>
            <a:r>
              <a:rPr b="0" i="1" lang="en-US" sz="2200" strike="noStrike" u="none">
                <a:solidFill>
                  <a:srgbClr val="ffffff"/>
                </a:solidFill>
                <a:effectLst/>
                <a:uFillTx/>
                <a:latin typeface="Abadi"/>
              </a:rPr>
              <a:t>Create Class Column: The target variable (Class) was extracted from the dataset, representing whether the first stage landed (1) or not (0).</a:t>
            </a:r>
            <a:endParaRPr b="0" lang="gl-ES" sz="2200" strike="noStrike" u="none">
              <a:solidFill>
                <a:srgbClr val="ffffff"/>
              </a:solidFill>
              <a:effectLst/>
              <a:uFillTx/>
              <a:latin typeface="Arial"/>
              <a:ea typeface="Noto Sans CJK SC"/>
            </a:endParaRPr>
          </a:p>
          <a:p>
            <a:pPr lvl="2" marL="1296000" indent="-288000" defTabSz="914400">
              <a:lnSpc>
                <a:spcPct val="100000"/>
              </a:lnSpc>
              <a:spcBef>
                <a:spcPts val="850"/>
              </a:spcBef>
              <a:buClr>
                <a:srgbClr val="ffffff"/>
              </a:buClr>
              <a:buFont typeface="Symbol" charset="2"/>
              <a:buChar char=""/>
              <a:tabLst>
                <a:tab algn="l" pos="0"/>
              </a:tabLst>
            </a:pPr>
            <a:r>
              <a:rPr b="0" i="1" lang="en-US" sz="2200" strike="noStrike" u="none">
                <a:solidFill>
                  <a:srgbClr val="ffffff"/>
                </a:solidFill>
                <a:effectLst/>
                <a:uFillTx/>
                <a:latin typeface="Abadi"/>
              </a:rPr>
              <a:t>Standardize Data: Features were standardized using StandardScaler to ensure consistent scaling.</a:t>
            </a:r>
            <a:endParaRPr b="0" lang="gl-ES" sz="2200" strike="noStrike" u="none">
              <a:solidFill>
                <a:srgbClr val="ffffff"/>
              </a:solidFill>
              <a:effectLst/>
              <a:uFillTx/>
              <a:latin typeface="Arial"/>
              <a:ea typeface="Noto Sans CJK SC"/>
            </a:endParaRPr>
          </a:p>
          <a:p>
            <a:pPr lvl="2" marL="1296000" indent="-288000" defTabSz="914400">
              <a:lnSpc>
                <a:spcPct val="100000"/>
              </a:lnSpc>
              <a:spcBef>
                <a:spcPts val="850"/>
              </a:spcBef>
              <a:buClr>
                <a:srgbClr val="ffffff"/>
              </a:buClr>
              <a:buFont typeface="Symbol" charset="2"/>
              <a:buChar char=""/>
              <a:tabLst>
                <a:tab algn="l" pos="0"/>
              </a:tabLst>
            </a:pPr>
            <a:r>
              <a:rPr b="0" i="1" lang="en-US" sz="2200" strike="noStrike" u="none">
                <a:solidFill>
                  <a:srgbClr val="ffffff"/>
                </a:solidFill>
                <a:effectLst/>
                <a:uFillTx/>
                <a:latin typeface="Abadi"/>
              </a:rPr>
              <a:t>Train-Test Split: The data was split into training (80%) and test (20%) sets using train_test_split.</a:t>
            </a:r>
            <a:endParaRPr b="0" lang="gl-ES" sz="2200" strike="noStrike" u="none">
              <a:solidFill>
                <a:srgbClr val="ffffff"/>
              </a:solidFill>
              <a:effectLst/>
              <a:uFillTx/>
              <a:latin typeface="Arial"/>
              <a:ea typeface="Noto Sans CJK SC"/>
            </a:endParaRPr>
          </a:p>
          <a:p>
            <a:pPr marL="432000" indent="-324000" defTabSz="914400">
              <a:lnSpc>
                <a:spcPct val="100000"/>
              </a:lnSpc>
              <a:spcBef>
                <a:spcPts val="1400"/>
              </a:spcBef>
              <a:buClr>
                <a:srgbClr val="4d869c"/>
              </a:buClr>
              <a:buFont typeface="OpenSymbol"/>
              <a:buAutoNum type="arabicPeriod"/>
              <a:tabLst>
                <a:tab algn="l" pos="0"/>
              </a:tabLst>
            </a:pPr>
            <a:r>
              <a:rPr b="1" lang="en-US" sz="2200" strike="noStrike" u="none">
                <a:solidFill>
                  <a:srgbClr val="ffffff"/>
                </a:solidFill>
                <a:effectLst/>
                <a:uFillTx/>
                <a:latin typeface="Abadi"/>
              </a:rPr>
              <a:t> Model Building &amp; Hyperparameter Tuning - Models Evaluated:</a:t>
            </a:r>
            <a:endParaRPr b="0" lang="gl-ES" sz="2200" strike="noStrike" u="none">
              <a:solidFill>
                <a:srgbClr val="ffffff"/>
              </a:solidFill>
              <a:effectLst/>
              <a:uFillTx/>
              <a:latin typeface="Arial"/>
              <a:ea typeface="Noto Sans CJK SC"/>
            </a:endParaRPr>
          </a:p>
          <a:p>
            <a:pPr lvl="1" marL="432000" indent="-216000" defTabSz="914400">
              <a:lnSpc>
                <a:spcPct val="100000"/>
              </a:lnSpc>
              <a:spcBef>
                <a:spcPts val="1134"/>
              </a:spcBef>
              <a:buClr>
                <a:srgbClr val="ffffff"/>
              </a:buClr>
              <a:buSzPct val="45000"/>
              <a:buFont typeface="Wingdings" charset="2"/>
              <a:buChar char=""/>
              <a:tabLst>
                <a:tab algn="l" pos="0"/>
              </a:tabLst>
            </a:pPr>
            <a:r>
              <a:rPr b="1" lang="en-US" sz="2200" strike="noStrike" u="none">
                <a:solidFill>
                  <a:srgbClr val="ffffff"/>
                </a:solidFill>
                <a:effectLst/>
                <a:uFillTx/>
                <a:latin typeface="Abadi"/>
              </a:rPr>
              <a:t>Logistic Regression</a:t>
            </a:r>
            <a:endParaRPr b="0" lang="gl-ES" sz="2200" strike="noStrike" u="none">
              <a:solidFill>
                <a:srgbClr val="ffffff"/>
              </a:solidFill>
              <a:effectLst/>
              <a:uFillTx/>
              <a:latin typeface="Arial"/>
              <a:ea typeface="Noto Sans CJK SC"/>
            </a:endParaRPr>
          </a:p>
          <a:p>
            <a:pPr lvl="2" marL="648000" indent="-216000" defTabSz="914400">
              <a:lnSpc>
                <a:spcPct val="100000"/>
              </a:lnSpc>
              <a:spcBef>
                <a:spcPts val="850"/>
              </a:spcBef>
              <a:buClr>
                <a:srgbClr val="ffffff"/>
              </a:buClr>
              <a:buSzPct val="45000"/>
              <a:buFont typeface="Wingdings" charset="2"/>
              <a:buChar char=""/>
              <a:tabLst>
                <a:tab algn="l" pos="0"/>
              </a:tabLst>
            </a:pPr>
            <a:r>
              <a:rPr b="1" lang="en-US" sz="2200" strike="noStrike" u="none">
                <a:solidFill>
                  <a:srgbClr val="ffffff"/>
                </a:solidFill>
                <a:effectLst/>
                <a:uFillTx/>
                <a:latin typeface="Abadi"/>
              </a:rPr>
              <a:t>Hyperparameters Tuned</a:t>
            </a:r>
            <a:r>
              <a:rPr b="0" lang="en-US" sz="2200" strike="noStrike" u="none">
                <a:solidFill>
                  <a:srgbClr val="ffffff"/>
                </a:solidFill>
                <a:effectLst/>
                <a:uFillTx/>
                <a:latin typeface="Abadi"/>
              </a:rPr>
              <a:t>: C, penalty, solver</a:t>
            </a:r>
            <a:endParaRPr b="0" lang="gl-ES" sz="2200" strike="noStrike" u="none">
              <a:solidFill>
                <a:srgbClr val="ffffff"/>
              </a:solidFill>
              <a:effectLst/>
              <a:uFillTx/>
              <a:latin typeface="Arial"/>
              <a:ea typeface="Noto Sans CJK SC"/>
            </a:endParaRPr>
          </a:p>
          <a:p>
            <a:pPr lvl="2" marL="648000" indent="-216000" defTabSz="914400">
              <a:lnSpc>
                <a:spcPct val="100000"/>
              </a:lnSpc>
              <a:spcBef>
                <a:spcPts val="850"/>
              </a:spcBef>
              <a:buClr>
                <a:srgbClr val="ffffff"/>
              </a:buClr>
              <a:buSzPct val="45000"/>
              <a:buFont typeface="Wingdings" charset="2"/>
              <a:buChar char=""/>
              <a:tabLst>
                <a:tab algn="l" pos="0"/>
              </a:tabLst>
            </a:pPr>
            <a:r>
              <a:rPr b="1" lang="en-US" sz="2200" strike="noStrike" u="none">
                <a:solidFill>
                  <a:srgbClr val="ffffff"/>
                </a:solidFill>
                <a:effectLst/>
                <a:uFillTx/>
                <a:latin typeface="Abadi"/>
              </a:rPr>
              <a:t>Best Parameters</a:t>
            </a:r>
            <a:r>
              <a:rPr b="0" lang="en-US" sz="2200" strike="noStrike" u="none">
                <a:solidFill>
                  <a:srgbClr val="ffffff"/>
                </a:solidFill>
                <a:effectLst/>
                <a:uFillTx/>
                <a:latin typeface="Abadi"/>
              </a:rPr>
              <a:t>: {'C': 0.01, 'penalty': 'l2', 'solver': 'lbfgs'}</a:t>
            </a:r>
            <a:endParaRPr b="0" lang="gl-ES" sz="2200" strike="noStrike" u="none">
              <a:solidFill>
                <a:srgbClr val="ffffff"/>
              </a:solidFill>
              <a:effectLst/>
              <a:uFillTx/>
              <a:latin typeface="Arial"/>
              <a:ea typeface="Noto Sans CJK SC"/>
            </a:endParaRPr>
          </a:p>
          <a:p>
            <a:pPr lvl="2" marL="648000" indent="-216000" defTabSz="914400">
              <a:lnSpc>
                <a:spcPct val="100000"/>
              </a:lnSpc>
              <a:spcBef>
                <a:spcPts val="850"/>
              </a:spcBef>
              <a:buClr>
                <a:srgbClr val="ffffff"/>
              </a:buClr>
              <a:buSzPct val="45000"/>
              <a:buFont typeface="Wingdings" charset="2"/>
              <a:buChar char=""/>
              <a:tabLst>
                <a:tab algn="l" pos="0"/>
              </a:tabLst>
            </a:pPr>
            <a:r>
              <a:rPr b="1" lang="en-US" sz="2200" strike="noStrike" u="none">
                <a:solidFill>
                  <a:srgbClr val="ffffff"/>
                </a:solidFill>
                <a:effectLst/>
                <a:uFillTx/>
                <a:latin typeface="Abadi"/>
              </a:rPr>
              <a:t>Cross-Validation Accuracy</a:t>
            </a:r>
            <a:r>
              <a:rPr b="0" lang="en-US" sz="2200" strike="noStrike" u="none">
                <a:solidFill>
                  <a:srgbClr val="ffffff"/>
                </a:solidFill>
                <a:effectLst/>
                <a:uFillTx/>
                <a:latin typeface="Abadi"/>
              </a:rPr>
              <a:t>: 0.846</a:t>
            </a:r>
            <a:endParaRPr b="0" lang="gl-ES" sz="2200" strike="noStrike" u="none">
              <a:solidFill>
                <a:srgbClr val="ffffff"/>
              </a:solidFill>
              <a:effectLst/>
              <a:uFillTx/>
              <a:latin typeface="Arial"/>
              <a:ea typeface="Noto Sans CJK SC"/>
            </a:endParaRPr>
          </a:p>
          <a:p>
            <a:pPr lvl="2" marL="648000" indent="-216000" defTabSz="914400">
              <a:lnSpc>
                <a:spcPct val="100000"/>
              </a:lnSpc>
              <a:spcBef>
                <a:spcPts val="850"/>
              </a:spcBef>
              <a:buClr>
                <a:srgbClr val="ffffff"/>
              </a:buClr>
              <a:buSzPct val="45000"/>
              <a:buFont typeface="Wingdings" charset="2"/>
              <a:buChar char=""/>
              <a:tabLst>
                <a:tab algn="l" pos="0"/>
              </a:tabLst>
            </a:pPr>
            <a:r>
              <a:rPr b="1" lang="en-US" sz="2200" strike="noStrike" u="none">
                <a:solidFill>
                  <a:srgbClr val="ffffff"/>
                </a:solidFill>
                <a:effectLst/>
                <a:uFillTx/>
                <a:latin typeface="Abadi"/>
              </a:rPr>
              <a:t>Test Accuracy</a:t>
            </a:r>
            <a:r>
              <a:rPr b="0" lang="en-US" sz="2200" strike="noStrike" u="none">
                <a:solidFill>
                  <a:srgbClr val="ffffff"/>
                </a:solidFill>
                <a:effectLst/>
                <a:uFillTx/>
                <a:latin typeface="Abadi"/>
              </a:rPr>
              <a:t>: 0.833</a:t>
            </a:r>
            <a:endParaRPr b="0" lang="gl-ES" sz="2200" strike="noStrike" u="none">
              <a:solidFill>
                <a:srgbClr val="ffffff"/>
              </a:solidFill>
              <a:effectLst/>
              <a:uFillTx/>
              <a:latin typeface="Arial"/>
              <a:ea typeface="Noto Sans CJK SC"/>
            </a:endParaRPr>
          </a:p>
        </p:txBody>
      </p:sp>
      <p:sp>
        <p:nvSpPr>
          <p:cNvPr id="214"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15" name="PlaceHolder 47"/>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6E4084F-A9E7-4A0F-A4C7-3A8B92A266F8}" type="slidenum">
              <a:rPr b="0" lang="en-US" sz="1600" strike="noStrike" u="none">
                <a:solidFill>
                  <a:srgbClr val="1c7ddb"/>
                </a:solidFill>
                <a:effectLst/>
                <a:uFillTx/>
                <a:latin typeface="Abadi"/>
              </a:rPr>
              <a:t>38</a:t>
            </a:fld>
            <a:endParaRPr b="0" lang="gl-ES" sz="1600" strike="noStrike" u="none">
              <a:solidFill>
                <a:srgbClr val="ffffff"/>
              </a:solidFill>
              <a:effectLst/>
              <a:uFillTx/>
              <a:latin typeface="Arial"/>
            </a:endParaRPr>
          </a:p>
        </p:txBody>
      </p:sp>
      <p:sp>
        <p:nvSpPr>
          <p:cNvPr id="216" name=""/>
          <p:cNvSpPr txBox="1"/>
          <p:nvPr/>
        </p:nvSpPr>
        <p:spPr>
          <a:xfrm>
            <a:off x="1080000" y="5760000"/>
            <a:ext cx="9900000" cy="60228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Github URL: </a:t>
            </a:r>
            <a:r>
              <a:rPr b="0" lang="gl-ES" sz="1800" strike="noStrike" u="none">
                <a:solidFill>
                  <a:srgbClr val="4d868a"/>
                </a:solidFill>
                <a:effectLst/>
                <a:uFillTx/>
                <a:latin typeface="Arial"/>
              </a:rPr>
              <a:t>https://github.com/xanvideira/SpaceXan/blob/main/7.- SpaceX_Machine Learning Prediction_Part_5-COMPLETED.ipynb</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17" name="PlaceHolder 1"/>
          <p:cNvSpPr>
            <a:spLocks noGrp="1"/>
          </p:cNvSpPr>
          <p:nvPr>
            <p:ph/>
          </p:nvPr>
        </p:nvSpPr>
        <p:spPr>
          <a:xfrm>
            <a:off x="770040" y="1260000"/>
            <a:ext cx="9743760" cy="5400000"/>
          </a:xfrm>
          <a:prstGeom prst="rect">
            <a:avLst/>
          </a:prstGeom>
          <a:noFill/>
          <a:ln w="0">
            <a:noFill/>
          </a:ln>
        </p:spPr>
        <p:txBody>
          <a:bodyPr lIns="90000" rIns="90000" tIns="45000" bIns="45000" anchor="t">
            <a:normAutofit fontScale="85000" lnSpcReduction="19999"/>
          </a:bodyPr>
          <a:p>
            <a:pPr marL="432000" indent="-324000" defTabSz="914400">
              <a:lnSpc>
                <a:spcPct val="100000"/>
              </a:lnSpc>
              <a:spcBef>
                <a:spcPts val="1400"/>
              </a:spcBef>
              <a:buClr>
                <a:srgbClr val="4d869c"/>
              </a:buClr>
              <a:buFont typeface="OpenSymbol"/>
              <a:buAutoNum type="arabicPeriod" startAt="2"/>
              <a:tabLst>
                <a:tab algn="l" pos="0"/>
              </a:tabLst>
            </a:pPr>
            <a:r>
              <a:rPr b="1" lang="en-US" sz="2200" strike="noStrike" u="none">
                <a:solidFill>
                  <a:srgbClr val="ffffff"/>
                </a:solidFill>
                <a:effectLst/>
                <a:uFillTx/>
                <a:latin typeface="Abadi"/>
              </a:rPr>
              <a:t>Model Building &amp; Hyperparameter Tuning - Models </a:t>
            </a:r>
            <a:r>
              <a:rPr b="1" lang="en-US" sz="2200" strike="noStrike" u="none">
                <a:solidFill>
                  <a:srgbClr val="ffffff"/>
                </a:solidFill>
                <a:effectLst/>
                <a:uFillTx/>
                <a:latin typeface="Abadi"/>
              </a:rPr>
              <a:t>Evaluated:</a:t>
            </a:r>
            <a:endParaRPr b="0" lang="gl-ES" sz="2200" strike="noStrike" u="none">
              <a:solidFill>
                <a:srgbClr val="ffffff"/>
              </a:solidFill>
              <a:effectLst/>
              <a:uFillTx/>
              <a:latin typeface="Arial"/>
              <a:ea typeface="Noto Sans CJK SC"/>
            </a:endParaRPr>
          </a:p>
          <a:p>
            <a:pPr lvl="1" marL="432000" indent="0" defTabSz="914400">
              <a:lnSpc>
                <a:spcPct val="100000"/>
              </a:lnSpc>
              <a:spcBef>
                <a:spcPts val="1191"/>
              </a:spcBef>
              <a:spcAft>
                <a:spcPts val="992"/>
              </a:spcAft>
              <a:buNone/>
              <a:tabLst>
                <a:tab algn="l" pos="0"/>
              </a:tabLst>
            </a:pPr>
            <a:r>
              <a:rPr b="1" lang="en-US" sz="2200" strike="noStrike" u="none">
                <a:solidFill>
                  <a:srgbClr val="ffffff"/>
                </a:solidFill>
                <a:effectLst/>
                <a:uFillTx/>
                <a:latin typeface="Arial"/>
                <a:ea typeface="Noto Sans CJK SC"/>
              </a:rPr>
              <a:t>Support Vector Machine (SVM)</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Hyperparameters Tuned</a:t>
            </a:r>
            <a:r>
              <a:rPr b="0" lang="en-US" sz="2200" strike="noStrike" u="none">
                <a:solidFill>
                  <a:srgbClr val="ffffff"/>
                </a:solidFill>
                <a:effectLst/>
                <a:uFillTx/>
                <a:latin typeface="Arial"/>
                <a:ea typeface="Noto Sans CJK SC"/>
              </a:rPr>
              <a:t>: kernel, C, gamma</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Best Parameters</a:t>
            </a:r>
            <a:r>
              <a:rPr b="0" lang="en-US" sz="2200" strike="noStrike" u="none">
                <a:solidFill>
                  <a:srgbClr val="ffffff"/>
                </a:solidFill>
                <a:effectLst/>
                <a:uFillTx/>
                <a:latin typeface="Arial"/>
                <a:ea typeface="Noto Sans CJK SC"/>
              </a:rPr>
              <a:t>: {'C': 1.0, 'gamma': 0.0316, 'kernel': </a:t>
            </a:r>
            <a:r>
              <a:rPr b="0" lang="en-US" sz="2200" strike="noStrike" u="none">
                <a:solidFill>
                  <a:srgbClr val="ffffff"/>
                </a:solidFill>
                <a:effectLst/>
                <a:uFillTx/>
                <a:latin typeface="Arial"/>
                <a:ea typeface="Noto Sans CJK SC"/>
              </a:rPr>
              <a:t>'sigmoid'}</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Cross-Validation Accuracy</a:t>
            </a:r>
            <a:r>
              <a:rPr b="0" lang="en-US" sz="2200" strike="noStrike" u="none">
                <a:solidFill>
                  <a:srgbClr val="ffffff"/>
                </a:solidFill>
                <a:effectLst/>
                <a:uFillTx/>
                <a:latin typeface="Arial"/>
                <a:ea typeface="Noto Sans CJK SC"/>
              </a:rPr>
              <a:t>: 0.848</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Test Accuracy</a:t>
            </a:r>
            <a:r>
              <a:rPr b="0" lang="en-US" sz="2200" strike="noStrike" u="none">
                <a:solidFill>
                  <a:srgbClr val="ffffff"/>
                </a:solidFill>
                <a:effectLst/>
                <a:uFillTx/>
                <a:latin typeface="Arial"/>
                <a:ea typeface="Noto Sans CJK SC"/>
              </a:rPr>
              <a:t>: 0.833</a:t>
            </a:r>
            <a:endParaRPr b="0" lang="gl-ES" sz="2200" strike="noStrike" u="none">
              <a:solidFill>
                <a:srgbClr val="ffffff"/>
              </a:solidFill>
              <a:effectLst/>
              <a:uFillTx/>
              <a:latin typeface="Arial"/>
            </a:endParaRPr>
          </a:p>
          <a:p>
            <a:pPr lvl="1" marL="432000" indent="0" defTabSz="914400">
              <a:lnSpc>
                <a:spcPct val="100000"/>
              </a:lnSpc>
              <a:spcBef>
                <a:spcPts val="1191"/>
              </a:spcBef>
              <a:spcAft>
                <a:spcPts val="992"/>
              </a:spcAft>
              <a:buNone/>
              <a:tabLst>
                <a:tab algn="l" pos="0"/>
              </a:tabLst>
            </a:pPr>
            <a:r>
              <a:rPr b="1" lang="en-US" sz="2200" strike="noStrike" u="none">
                <a:solidFill>
                  <a:srgbClr val="ffffff"/>
                </a:solidFill>
                <a:effectLst/>
                <a:uFillTx/>
                <a:latin typeface="Arial"/>
                <a:ea typeface="Noto Sans CJK SC"/>
              </a:rPr>
              <a:t>Decision Tree</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Hyperparameters Tuned</a:t>
            </a:r>
            <a:r>
              <a:rPr b="0" lang="en-US" sz="2200" strike="noStrike" u="none">
                <a:solidFill>
                  <a:srgbClr val="ffffff"/>
                </a:solidFill>
                <a:effectLst/>
                <a:uFillTx/>
                <a:latin typeface="Arial"/>
                <a:ea typeface="Noto Sans CJK SC"/>
              </a:rPr>
              <a:t>: criterion, splitter, max_depth, </a:t>
            </a:r>
            <a:r>
              <a:rPr b="0" lang="en-US" sz="2200" strike="noStrike" u="none">
                <a:solidFill>
                  <a:srgbClr val="ffffff"/>
                </a:solidFill>
                <a:effectLst/>
                <a:uFillTx/>
                <a:latin typeface="Arial"/>
                <a:ea typeface="Noto Sans CJK SC"/>
              </a:rPr>
              <a:t>max_features, min_samples_leaf, min_samples_split</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Best Parameters</a:t>
            </a:r>
            <a:r>
              <a:rPr b="0" lang="en-US" sz="2200" strike="noStrike" u="none">
                <a:solidFill>
                  <a:srgbClr val="ffffff"/>
                </a:solidFill>
                <a:effectLst/>
                <a:uFillTx/>
                <a:latin typeface="Arial"/>
                <a:ea typeface="Noto Sans CJK SC"/>
              </a:rPr>
              <a:t>: {'criterion': 'gini', 'max_depth': 6, </a:t>
            </a:r>
            <a:r>
              <a:rPr b="0" lang="en-US" sz="2200" strike="noStrike" u="none">
                <a:solidFill>
                  <a:srgbClr val="ffffff"/>
                </a:solidFill>
                <a:effectLst/>
                <a:uFillTx/>
                <a:latin typeface="Arial"/>
                <a:ea typeface="Noto Sans CJK SC"/>
              </a:rPr>
              <a:t>'max_features': 'sqrt', 'min_samples_leaf': 1, </a:t>
            </a:r>
            <a:r>
              <a:rPr b="0" lang="en-US" sz="2200" strike="noStrike" u="none">
                <a:solidFill>
                  <a:srgbClr val="ffffff"/>
                </a:solidFill>
                <a:effectLst/>
                <a:uFillTx/>
                <a:latin typeface="Arial"/>
                <a:ea typeface="Noto Sans CJK SC"/>
              </a:rPr>
              <a:t>'min_samples_split': 2, 'splitter': 'random'}</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Cross-Validation Accuracy</a:t>
            </a:r>
            <a:r>
              <a:rPr b="0" lang="en-US" sz="2200" strike="noStrike" u="none">
                <a:solidFill>
                  <a:srgbClr val="ffffff"/>
                </a:solidFill>
                <a:effectLst/>
                <a:uFillTx/>
                <a:latin typeface="Arial"/>
                <a:ea typeface="Noto Sans CJK SC"/>
              </a:rPr>
              <a:t>: 0.875</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Test Accuracy</a:t>
            </a:r>
            <a:r>
              <a:rPr b="0" lang="en-US" sz="2200" strike="noStrike" u="none">
                <a:solidFill>
                  <a:srgbClr val="ffffff"/>
                </a:solidFill>
                <a:effectLst/>
                <a:uFillTx/>
                <a:latin typeface="Arial"/>
                <a:ea typeface="Noto Sans CJK SC"/>
              </a:rPr>
              <a:t>: 0.833</a:t>
            </a:r>
            <a:endParaRPr b="0" lang="gl-ES" sz="2200" strike="noStrike" u="none">
              <a:solidFill>
                <a:srgbClr val="ffffff"/>
              </a:solidFill>
              <a:effectLst/>
              <a:uFillTx/>
              <a:latin typeface="Arial"/>
            </a:endParaRPr>
          </a:p>
        </p:txBody>
      </p:sp>
      <p:sp>
        <p:nvSpPr>
          <p:cNvPr id="218" name="Title 33"/>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19" name="PlaceHolder 49"/>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997FCE76-63DA-4BF0-8EAB-B72EF01C67C9}" type="slidenum">
              <a:rPr b="0" lang="en-US" sz="1600" strike="noStrike" u="none">
                <a:solidFill>
                  <a:srgbClr val="1c7ddb"/>
                </a:solidFill>
                <a:effectLst/>
                <a:uFillTx/>
                <a:latin typeface="Abadi"/>
              </a:rPr>
              <a:t>39</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81" name="PlaceHolder 1"/>
          <p:cNvSpPr>
            <a:spLocks noGrp="1"/>
          </p:cNvSpPr>
          <p:nvPr>
            <p:ph type="sldNum" idx="39"/>
          </p:nvPr>
        </p:nvSpPr>
        <p:spPr>
          <a:xfrm>
            <a:off x="8715600" y="6025680"/>
            <a:ext cx="2741040" cy="39924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CD54F1B3-521F-4539-9A80-370B6190A239}" type="slidenum">
              <a:rPr b="0" lang="en-US" sz="1600" strike="noStrike" u="none">
                <a:solidFill>
                  <a:srgbClr val="1c7ddb"/>
                </a:solidFill>
                <a:effectLst/>
                <a:uFillTx/>
                <a:latin typeface="Abadi"/>
              </a:rPr>
              <a:t>4</a:t>
            </a:fld>
            <a:endParaRPr b="0" lang="gl-ES" sz="1600" strike="noStrike" u="none">
              <a:solidFill>
                <a:srgbClr val="ffffff"/>
              </a:solidFill>
              <a:effectLst/>
              <a:uFillTx/>
              <a:latin typeface="Times New Roman"/>
            </a:endParaRPr>
          </a:p>
        </p:txBody>
      </p:sp>
      <p:sp>
        <p:nvSpPr>
          <p:cNvPr id="82" name="Title 1"/>
          <p:cNvSpPr/>
          <p:nvPr/>
        </p:nvSpPr>
        <p:spPr>
          <a:xfrm>
            <a:off x="828000" y="538560"/>
            <a:ext cx="105285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Abadi"/>
                <a:ea typeface="IBM Plex Mono SemiBold"/>
              </a:rPr>
              <a:t>Introduction</a:t>
            </a:r>
            <a:endParaRPr b="0" lang="gl-ES" sz="4000" strike="noStrike" u="none">
              <a:solidFill>
                <a:srgbClr val="ffffff"/>
              </a:solidFill>
              <a:effectLst/>
              <a:uFillTx/>
              <a:latin typeface="Arial"/>
            </a:endParaRPr>
          </a:p>
        </p:txBody>
      </p:sp>
      <p:sp>
        <p:nvSpPr>
          <p:cNvPr id="83" name="Content Placeholder 2"/>
          <p:cNvSpPr/>
          <p:nvPr/>
        </p:nvSpPr>
        <p:spPr>
          <a:xfrm>
            <a:off x="999000" y="1690920"/>
            <a:ext cx="10878840" cy="4066920"/>
          </a:xfrm>
          <a:prstGeom prst="rect">
            <a:avLst/>
          </a:prstGeom>
          <a:noFill/>
          <a:ln w="0">
            <a:noFill/>
          </a:ln>
        </p:spPr>
        <p:style>
          <a:lnRef idx="0"/>
          <a:fillRef idx="0"/>
          <a:effectRef idx="0"/>
          <a:fontRef idx="minor"/>
        </p:style>
        <p:txBody>
          <a:bodyPr lIns="90000" rIns="90000" tIns="45000" bIns="45000" anchor="t">
            <a:normAutofit fontScale="32500" lnSpcReduction="19999"/>
          </a:bodyPr>
          <a:p>
            <a:pPr marL="228600" indent="-228600" defTabSz="914400">
              <a:lnSpc>
                <a:spcPct val="90000"/>
              </a:lnSpc>
              <a:spcBef>
                <a:spcPts val="1191"/>
              </a:spcBef>
              <a:spcAft>
                <a:spcPts val="992"/>
              </a:spcAft>
              <a:buClr>
                <a:srgbClr val="4d869c"/>
              </a:buClr>
              <a:buFont typeface="Arial"/>
              <a:buChar char="•"/>
            </a:pPr>
            <a:r>
              <a:rPr b="1" lang="en-US" sz="6800" strike="noStrike" u="none">
                <a:solidFill>
                  <a:srgbClr val="ffffff"/>
                </a:solidFill>
                <a:effectLst/>
                <a:uFillTx/>
                <a:latin typeface="Arial"/>
              </a:rPr>
              <a:t>Project background and context</a:t>
            </a:r>
            <a:br>
              <a:rPr sz="6800"/>
            </a:br>
            <a:br>
              <a:rPr sz="6800"/>
            </a:br>
            <a:r>
              <a:rPr b="0" i="1" lang="en-US" sz="6800" strike="noStrike" u="none">
                <a:solidFill>
                  <a:srgbClr val="ffffff"/>
                </a:solidFill>
                <a:effectLst/>
                <a:uFillTx/>
                <a:latin typeface="Arial"/>
              </a:rPr>
              <a:t>SpaceX's Falcon 9's reusability is a key competitive advantage, significantly reducing launch costs. Accurately predicting the success of first-stage landings is crucial for maximizing this benefit.</a:t>
            </a:r>
            <a:br>
              <a:rPr sz="6800"/>
            </a:br>
            <a:r>
              <a:rPr b="0" lang="en-US" sz="6800" strike="noStrike" u="none">
                <a:solidFill>
                  <a:srgbClr val="ffffff"/>
                </a:solidFill>
                <a:effectLst/>
                <a:uFillTx/>
                <a:latin typeface="Arial"/>
              </a:rPr>
              <a:t> </a:t>
            </a:r>
            <a:endParaRPr b="0" lang="gl-ES" sz="6800" strike="noStrike" u="none">
              <a:solidFill>
                <a:srgbClr val="ffffff"/>
              </a:solidFill>
              <a:effectLst/>
              <a:uFillTx/>
              <a:latin typeface="Arial"/>
            </a:endParaRPr>
          </a:p>
          <a:p>
            <a:pPr marL="228600" indent="-228600" defTabSz="914400">
              <a:lnSpc>
                <a:spcPct val="90000"/>
              </a:lnSpc>
              <a:spcBef>
                <a:spcPts val="1191"/>
              </a:spcBef>
              <a:spcAft>
                <a:spcPts val="992"/>
              </a:spcAft>
              <a:buClr>
                <a:srgbClr val="4d869c"/>
              </a:buClr>
              <a:buFont typeface="Arial"/>
              <a:buChar char="•"/>
            </a:pPr>
            <a:r>
              <a:rPr b="1" lang="en-US" sz="6800" strike="noStrike" u="none">
                <a:solidFill>
                  <a:srgbClr val="ffffff"/>
                </a:solidFill>
                <a:effectLst/>
                <a:uFillTx/>
                <a:latin typeface="Arial"/>
              </a:rPr>
              <a:t>Problems we want to find answers</a:t>
            </a:r>
            <a:br>
              <a:rPr sz="6800"/>
            </a:br>
            <a:r>
              <a:rPr b="0" lang="en-US" sz="6800" strike="noStrike" u="none">
                <a:solidFill>
                  <a:srgbClr val="ffffff"/>
                </a:solidFill>
                <a:effectLst/>
                <a:uFillTx/>
                <a:latin typeface="Arial"/>
              </a:rPr>
              <a:t> </a:t>
            </a:r>
            <a:endParaRPr b="0" lang="gl-ES" sz="6800" strike="noStrike" u="none">
              <a:solidFill>
                <a:srgbClr val="ffffff"/>
              </a:solidFill>
              <a:effectLst/>
              <a:uFillTx/>
              <a:latin typeface="Arial"/>
            </a:endParaRPr>
          </a:p>
          <a:p>
            <a:pPr marL="360000" indent="-228600" defTabSz="914400">
              <a:lnSpc>
                <a:spcPct val="90000"/>
              </a:lnSpc>
              <a:spcBef>
                <a:spcPts val="1191"/>
              </a:spcBef>
              <a:spcAft>
                <a:spcPts val="992"/>
              </a:spcAft>
              <a:buClr>
                <a:srgbClr val="4d869c"/>
              </a:buClr>
              <a:buFont typeface="Arial"/>
              <a:buChar char="•"/>
            </a:pPr>
            <a:r>
              <a:rPr b="0" i="1" lang="en-US" sz="6800" strike="noStrike" u="none">
                <a:solidFill>
                  <a:srgbClr val="ffffff"/>
                </a:solidFill>
                <a:effectLst/>
                <a:uFillTx/>
                <a:latin typeface="Arial"/>
              </a:rPr>
              <a:t>What factors are most correlated with a successful landing?</a:t>
            </a:r>
            <a:endParaRPr b="0" lang="gl-ES" sz="6800" strike="noStrike" u="none">
              <a:solidFill>
                <a:srgbClr val="ffffff"/>
              </a:solidFill>
              <a:effectLst/>
              <a:uFillTx/>
              <a:latin typeface="Arial"/>
            </a:endParaRPr>
          </a:p>
          <a:p>
            <a:pPr marL="360000" indent="-228600" defTabSz="914400">
              <a:lnSpc>
                <a:spcPct val="90000"/>
              </a:lnSpc>
              <a:spcBef>
                <a:spcPts val="1191"/>
              </a:spcBef>
              <a:spcAft>
                <a:spcPts val="992"/>
              </a:spcAft>
              <a:buClr>
                <a:srgbClr val="4d869c"/>
              </a:buClr>
              <a:buFont typeface="Arial"/>
              <a:buChar char="•"/>
            </a:pPr>
            <a:r>
              <a:rPr b="0" i="1" lang="en-US" sz="6800" strike="noStrike" u="none">
                <a:solidFill>
                  <a:srgbClr val="ffffff"/>
                </a:solidFill>
                <a:effectLst/>
                <a:uFillTx/>
                <a:latin typeface="Arial"/>
              </a:rPr>
              <a:t>Can we create a model to accurately predict if the first stage will land successfully?</a:t>
            </a:r>
            <a:endParaRPr b="0" lang="gl-ES" sz="6800" strike="noStrike" u="none">
              <a:solidFill>
                <a:srgbClr val="ffffff"/>
              </a:solidFill>
              <a:effectLst/>
              <a:uFillTx/>
              <a:latin typeface="Arial"/>
            </a:endParaRPr>
          </a:p>
          <a:p>
            <a:pPr marL="360000" indent="-228600" defTabSz="914400">
              <a:lnSpc>
                <a:spcPct val="90000"/>
              </a:lnSpc>
              <a:spcBef>
                <a:spcPts val="1191"/>
              </a:spcBef>
              <a:spcAft>
                <a:spcPts val="992"/>
              </a:spcAft>
              <a:buClr>
                <a:srgbClr val="4d869c"/>
              </a:buClr>
              <a:buFont typeface="Arial"/>
              <a:buChar char="•"/>
            </a:pPr>
            <a:r>
              <a:rPr b="0" i="1" lang="en-US" sz="6800" strike="noStrike" u="none">
                <a:solidFill>
                  <a:srgbClr val="ffffff"/>
                </a:solidFill>
                <a:effectLst/>
                <a:uFillTx/>
                <a:latin typeface="Arial"/>
              </a:rPr>
              <a:t>What is the best model for this prediction task?</a:t>
            </a:r>
            <a:endParaRPr b="0" lang="gl-ES" sz="6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20" name="PlaceHolder 1"/>
          <p:cNvSpPr>
            <a:spLocks noGrp="1"/>
          </p:cNvSpPr>
          <p:nvPr>
            <p:ph/>
          </p:nvPr>
        </p:nvSpPr>
        <p:spPr>
          <a:xfrm>
            <a:off x="770040" y="1260000"/>
            <a:ext cx="9743760" cy="5400000"/>
          </a:xfrm>
          <a:prstGeom prst="rect">
            <a:avLst/>
          </a:prstGeom>
          <a:noFill/>
          <a:ln w="0">
            <a:noFill/>
          </a:ln>
        </p:spPr>
        <p:txBody>
          <a:bodyPr lIns="90000" rIns="90000" tIns="45000" bIns="45000" anchor="t">
            <a:normAutofit/>
          </a:bodyPr>
          <a:p>
            <a:pPr marL="432000" indent="-324000" defTabSz="914400">
              <a:lnSpc>
                <a:spcPct val="100000"/>
              </a:lnSpc>
              <a:spcBef>
                <a:spcPts val="1400"/>
              </a:spcBef>
              <a:buClr>
                <a:srgbClr val="4d869c"/>
              </a:buClr>
              <a:buFont typeface="OpenSymbol"/>
              <a:buAutoNum type="arabicPeriod" startAt="2"/>
              <a:tabLst>
                <a:tab algn="l" pos="0"/>
              </a:tabLst>
            </a:pPr>
            <a:r>
              <a:rPr b="1" lang="en-US" sz="2200" strike="noStrike" u="none">
                <a:solidFill>
                  <a:srgbClr val="ffffff"/>
                </a:solidFill>
                <a:effectLst/>
                <a:uFillTx/>
                <a:latin typeface="Abadi"/>
              </a:rPr>
              <a:t>Model Building &amp; Hyperparameter Tuning - Models Evaluated:</a:t>
            </a:r>
            <a:endParaRPr b="0" lang="gl-ES" sz="2200" strike="noStrike" u="none">
              <a:solidFill>
                <a:srgbClr val="ffffff"/>
              </a:solidFill>
              <a:effectLst/>
              <a:uFillTx/>
              <a:latin typeface="Arial"/>
              <a:ea typeface="Noto Sans CJK SC"/>
            </a:endParaRPr>
          </a:p>
          <a:p>
            <a:pPr lvl="1" marL="432000" indent="0" defTabSz="914400">
              <a:lnSpc>
                <a:spcPct val="100000"/>
              </a:lnSpc>
              <a:spcBef>
                <a:spcPts val="1191"/>
              </a:spcBef>
              <a:spcAft>
                <a:spcPts val="992"/>
              </a:spcAft>
              <a:buNone/>
              <a:tabLst>
                <a:tab algn="l" pos="0"/>
              </a:tabLst>
            </a:pPr>
            <a:endParaRPr b="0" lang="gl-ES" sz="2200" strike="noStrike" u="none">
              <a:solidFill>
                <a:srgbClr val="ffffff"/>
              </a:solidFill>
              <a:effectLst/>
              <a:uFillTx/>
              <a:latin typeface="Arial"/>
            </a:endParaRPr>
          </a:p>
          <a:p>
            <a:pPr lvl="1" marL="432000" indent="0" defTabSz="914400">
              <a:lnSpc>
                <a:spcPct val="100000"/>
              </a:lnSpc>
              <a:spcBef>
                <a:spcPts val="1191"/>
              </a:spcBef>
              <a:spcAft>
                <a:spcPts val="992"/>
              </a:spcAft>
              <a:buNone/>
              <a:tabLst>
                <a:tab algn="l" pos="0"/>
              </a:tabLst>
            </a:pPr>
            <a:r>
              <a:rPr b="1" lang="en-US" sz="2200" strike="noStrike" u="none">
                <a:solidFill>
                  <a:srgbClr val="ffffff"/>
                </a:solidFill>
                <a:effectLst/>
                <a:uFillTx/>
                <a:latin typeface="Arial"/>
                <a:ea typeface="Noto Sans CJK SC"/>
              </a:rPr>
              <a:t>K-Nearest Neighbors (KNN)</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Hyperparameters Tuned</a:t>
            </a:r>
            <a:r>
              <a:rPr b="0" lang="en-US" sz="2200" strike="noStrike" u="none">
                <a:solidFill>
                  <a:srgbClr val="ffffff"/>
                </a:solidFill>
                <a:effectLst/>
                <a:uFillTx/>
                <a:latin typeface="Arial"/>
                <a:ea typeface="Noto Sans CJK SC"/>
              </a:rPr>
              <a:t>: n_neighbors, algorithm, p</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Best Parameters</a:t>
            </a:r>
            <a:r>
              <a:rPr b="0" lang="en-US" sz="2200" strike="noStrike" u="none">
                <a:solidFill>
                  <a:srgbClr val="ffffff"/>
                </a:solidFill>
                <a:effectLst/>
                <a:uFillTx/>
                <a:latin typeface="Arial"/>
                <a:ea typeface="Noto Sans CJK SC"/>
              </a:rPr>
              <a:t>: {'algorithm': 'auto', 'n_neighbors': 10, 'p': 1}</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Cross-Validation Accuracy</a:t>
            </a:r>
            <a:r>
              <a:rPr b="0" lang="en-US" sz="2200" strike="noStrike" u="none">
                <a:solidFill>
                  <a:srgbClr val="ffffff"/>
                </a:solidFill>
                <a:effectLst/>
                <a:uFillTx/>
                <a:latin typeface="Arial"/>
                <a:ea typeface="Noto Sans CJK SC"/>
              </a:rPr>
              <a:t>: 0.848</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Test Accuracy</a:t>
            </a:r>
            <a:r>
              <a:rPr b="0" lang="en-US" sz="2200" strike="noStrike" u="none">
                <a:solidFill>
                  <a:srgbClr val="ffffff"/>
                </a:solidFill>
                <a:effectLst/>
                <a:uFillTx/>
                <a:latin typeface="Arial"/>
                <a:ea typeface="Noto Sans CJK SC"/>
              </a:rPr>
              <a:t>: 0.833</a:t>
            </a:r>
            <a:endParaRPr b="0" lang="gl-ES" sz="2200" strike="noStrike" u="none">
              <a:solidFill>
                <a:srgbClr val="ffffff"/>
              </a:solidFill>
              <a:effectLst/>
              <a:uFillTx/>
              <a:latin typeface="Arial"/>
            </a:endParaRPr>
          </a:p>
        </p:txBody>
      </p:sp>
      <p:sp>
        <p:nvSpPr>
          <p:cNvPr id="221" name="Title 34"/>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22" name="PlaceHolder 51"/>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285488F-BA77-487A-B8D0-8C23F04867FE}" type="slidenum">
              <a:rPr b="0" lang="en-US" sz="1600" strike="noStrike" u="none">
                <a:solidFill>
                  <a:srgbClr val="1c7ddb"/>
                </a:solidFill>
                <a:effectLst/>
                <a:uFillTx/>
                <a:latin typeface="Abadi"/>
              </a:rPr>
              <a:t>40</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23" name="PlaceHolder 1"/>
          <p:cNvSpPr>
            <a:spLocks noGrp="1"/>
          </p:cNvSpPr>
          <p:nvPr>
            <p:ph/>
          </p:nvPr>
        </p:nvSpPr>
        <p:spPr>
          <a:xfrm>
            <a:off x="770040" y="1260000"/>
            <a:ext cx="9743760" cy="5400000"/>
          </a:xfrm>
          <a:prstGeom prst="rect">
            <a:avLst/>
          </a:prstGeom>
          <a:noFill/>
          <a:ln w="0">
            <a:noFill/>
          </a:ln>
        </p:spPr>
        <p:txBody>
          <a:bodyPr lIns="90000" rIns="90000" tIns="45000" bIns="45000" anchor="t">
            <a:normAutofit/>
          </a:bodyPr>
          <a:p>
            <a:pPr marL="432000" indent="-324000" defTabSz="914400">
              <a:lnSpc>
                <a:spcPct val="100000"/>
              </a:lnSpc>
              <a:spcBef>
                <a:spcPts val="1400"/>
              </a:spcBef>
              <a:buClr>
                <a:srgbClr val="4d869c"/>
              </a:buClr>
              <a:buFont typeface="OpenSymbol"/>
              <a:buAutoNum type="arabicPeriod" startAt="3"/>
              <a:tabLst>
                <a:tab algn="l" pos="0"/>
              </a:tabLst>
            </a:pPr>
            <a:r>
              <a:rPr b="1" lang="en-US" sz="2200" strike="noStrike" u="none">
                <a:solidFill>
                  <a:srgbClr val="ffffff"/>
                </a:solidFill>
                <a:effectLst/>
                <a:uFillTx/>
                <a:latin typeface="Abadi"/>
              </a:rPr>
              <a:t>Model Evaluation &amp; Comparison:</a:t>
            </a:r>
            <a:endParaRPr b="0" lang="gl-ES" sz="2200" strike="noStrike" u="none">
              <a:solidFill>
                <a:srgbClr val="ffffff"/>
              </a:solidFill>
              <a:effectLst/>
              <a:uFillTx/>
              <a:latin typeface="Arial"/>
              <a:ea typeface="Noto Sans CJK SC"/>
            </a:endParaRPr>
          </a:p>
          <a:p>
            <a:pPr marL="216000" indent="0" defTabSz="914400">
              <a:lnSpc>
                <a:spcPct val="100000"/>
              </a:lnSpc>
              <a:spcBef>
                <a:spcPts val="1417"/>
              </a:spcBef>
              <a:buNone/>
              <a:tabLst>
                <a:tab algn="l" pos="0"/>
              </a:tabLst>
            </a:pP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Metrics Used</a:t>
            </a:r>
            <a:r>
              <a:rPr b="0" lang="en-US" sz="2200" strike="noStrike" u="none">
                <a:solidFill>
                  <a:srgbClr val="ffffff"/>
                </a:solidFill>
                <a:effectLst/>
                <a:uFillTx/>
                <a:latin typeface="Arial"/>
                <a:ea typeface="Noto Sans CJK SC"/>
              </a:rPr>
              <a:t>: Accuracy, confusion matrix.</a:t>
            </a:r>
            <a:endParaRPr b="0" lang="gl-ES" sz="2200" strike="noStrike" u="none">
              <a:solidFill>
                <a:srgbClr val="ffffff"/>
              </a:solidFill>
              <a:effectLst/>
              <a:uFillTx/>
              <a:latin typeface="Arial"/>
            </a:endParaRPr>
          </a:p>
          <a:p>
            <a:pPr lvl="1" marL="432000" indent="-216000" defTabSz="914400">
              <a:lnSpc>
                <a:spcPct val="100000"/>
              </a:lnSpc>
              <a:spcBef>
                <a:spcPts val="1191"/>
              </a:spcBef>
              <a:spcAft>
                <a:spcPts val="992"/>
              </a:spcAft>
              <a:buClr>
                <a:srgbClr val="ffffff"/>
              </a:buClr>
              <a:buSzPct val="45000"/>
              <a:buFont typeface="Wingdings" charset="2"/>
              <a:buChar char=""/>
              <a:tabLst>
                <a:tab algn="l" pos="0"/>
              </a:tabLst>
            </a:pPr>
            <a:r>
              <a:rPr b="1" lang="en-US" sz="2200" strike="noStrike" u="none">
                <a:solidFill>
                  <a:srgbClr val="ffffff"/>
                </a:solidFill>
                <a:effectLst/>
                <a:uFillTx/>
                <a:latin typeface="Arial"/>
                <a:ea typeface="Noto Sans CJK SC"/>
              </a:rPr>
              <a:t>Performance Summary</a:t>
            </a:r>
            <a:r>
              <a:rPr b="0" lang="en-US" sz="2200" strike="noStrike" u="none">
                <a:solidFill>
                  <a:srgbClr val="ffffff"/>
                </a:solidFill>
                <a:effectLst/>
                <a:uFillTx/>
                <a:latin typeface="Arial"/>
                <a:ea typeface="Noto Sans CJK SC"/>
              </a:rPr>
              <a:t>:</a:t>
            </a:r>
            <a:endParaRPr b="0" lang="gl-ES" sz="22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lang="en-US" sz="2200" strike="noStrike" u="none">
                <a:solidFill>
                  <a:srgbClr val="ffffff"/>
                </a:solidFill>
                <a:effectLst/>
                <a:uFillTx/>
                <a:latin typeface="Arial"/>
                <a:ea typeface="Noto Sans CJK SC"/>
              </a:rPr>
              <a:t>Logistic Regression: 0.85 (test accuracy)</a:t>
            </a:r>
            <a:endParaRPr b="0" lang="gl-ES" sz="22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lang="en-US" sz="2200" strike="noStrike" u="none">
                <a:solidFill>
                  <a:srgbClr val="ffffff"/>
                </a:solidFill>
                <a:effectLst/>
                <a:uFillTx/>
                <a:latin typeface="Arial"/>
                <a:ea typeface="Noto Sans CJK SC"/>
              </a:rPr>
              <a:t>SVM: 0.85 (test accuracy)</a:t>
            </a:r>
            <a:endParaRPr b="0" lang="gl-ES" sz="22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lang="en-US" sz="2200" strike="noStrike" u="none">
                <a:solidFill>
                  <a:srgbClr val="ffffff"/>
                </a:solidFill>
                <a:effectLst/>
                <a:uFillTx/>
                <a:latin typeface="Arial"/>
                <a:ea typeface="Noto Sans CJK SC"/>
              </a:rPr>
              <a:t>Decision Tree: 0.88 (test accuracy)</a:t>
            </a:r>
            <a:endParaRPr b="0" lang="gl-ES" sz="2200" strike="noStrike" u="none">
              <a:solidFill>
                <a:srgbClr val="ffffff"/>
              </a:solidFill>
              <a:effectLst/>
              <a:uFillTx/>
              <a:latin typeface="Arial"/>
            </a:endParaRPr>
          </a:p>
          <a:p>
            <a:pPr lvl="2" marL="648000" indent="-216000" defTabSz="914400">
              <a:lnSpc>
                <a:spcPct val="100000"/>
              </a:lnSpc>
              <a:spcBef>
                <a:spcPts val="850"/>
              </a:spcBef>
              <a:buClr>
                <a:srgbClr val="ffffff"/>
              </a:buClr>
              <a:buSzPct val="45000"/>
              <a:buFont typeface="Wingdings" charset="2"/>
              <a:buChar char=""/>
              <a:tabLst>
                <a:tab algn="l" pos="0"/>
              </a:tabLst>
            </a:pPr>
            <a:r>
              <a:rPr b="0" lang="en-US" sz="2200" strike="noStrike" u="none">
                <a:solidFill>
                  <a:srgbClr val="ffffff"/>
                </a:solidFill>
                <a:effectLst/>
                <a:uFillTx/>
                <a:latin typeface="Arial"/>
                <a:ea typeface="Noto Sans CJK SC"/>
              </a:rPr>
              <a:t>KNN: 0.85 (test accuracy)</a:t>
            </a:r>
            <a:endParaRPr b="0" lang="gl-ES" sz="2200" strike="noStrike" u="none">
              <a:solidFill>
                <a:srgbClr val="ffffff"/>
              </a:solidFill>
              <a:effectLst/>
              <a:uFillTx/>
              <a:latin typeface="Arial"/>
            </a:endParaRPr>
          </a:p>
          <a:p>
            <a:pPr lvl="1" marL="432000" indent="0" defTabSz="914400">
              <a:lnSpc>
                <a:spcPct val="100000"/>
              </a:lnSpc>
              <a:spcBef>
                <a:spcPts val="1191"/>
              </a:spcBef>
              <a:spcAft>
                <a:spcPts val="992"/>
              </a:spcAft>
              <a:buNone/>
              <a:tabLst>
                <a:tab algn="l" pos="0"/>
              </a:tabLst>
            </a:pPr>
            <a:endParaRPr b="0" lang="gl-ES" sz="2200" strike="noStrike" u="none">
              <a:solidFill>
                <a:srgbClr val="ffffff"/>
              </a:solidFill>
              <a:effectLst/>
              <a:uFillTx/>
              <a:latin typeface="Arial"/>
            </a:endParaRPr>
          </a:p>
          <a:p>
            <a:pPr lvl="1" marL="432000" indent="0" defTabSz="914400">
              <a:lnSpc>
                <a:spcPct val="100000"/>
              </a:lnSpc>
              <a:spcBef>
                <a:spcPts val="1191"/>
              </a:spcBef>
              <a:spcAft>
                <a:spcPts val="992"/>
              </a:spcAft>
              <a:buNone/>
              <a:tabLst>
                <a:tab algn="l" pos="0"/>
              </a:tabLst>
            </a:pPr>
            <a:r>
              <a:rPr b="1" lang="en-US" sz="2200" strike="noStrike" u="none">
                <a:solidFill>
                  <a:srgbClr val="ffffff"/>
                </a:solidFill>
                <a:effectLst/>
                <a:uFillTx/>
                <a:latin typeface="Arial"/>
                <a:ea typeface="Noto Sans CJK SC"/>
              </a:rPr>
              <a:t>Best Performing Model</a:t>
            </a:r>
            <a:r>
              <a:rPr b="0" lang="en-US" sz="2200" strike="noStrike" u="none">
                <a:solidFill>
                  <a:srgbClr val="ffffff"/>
                </a:solidFill>
                <a:effectLst/>
                <a:uFillTx/>
                <a:latin typeface="Arial"/>
                <a:ea typeface="Noto Sans CJK SC"/>
              </a:rPr>
              <a:t>: </a:t>
            </a:r>
            <a:r>
              <a:rPr b="1" lang="en-US" sz="2200" strike="noStrike" u="none">
                <a:solidFill>
                  <a:srgbClr val="ffffff"/>
                </a:solidFill>
                <a:effectLst/>
                <a:uFillTx/>
                <a:latin typeface="Arial"/>
                <a:ea typeface="Noto Sans CJK SC"/>
              </a:rPr>
              <a:t>Decision Tree</a:t>
            </a:r>
            <a:r>
              <a:rPr b="0" lang="en-US" sz="2200" strike="noStrike" u="none">
                <a:solidFill>
                  <a:srgbClr val="ffffff"/>
                </a:solidFill>
                <a:effectLst/>
                <a:uFillTx/>
                <a:latin typeface="Arial"/>
                <a:ea typeface="Noto Sans CJK SC"/>
              </a:rPr>
              <a:t> with a </a:t>
            </a:r>
            <a:r>
              <a:rPr b="1" lang="en-US" sz="2200" strike="noStrike" u="none">
                <a:solidFill>
                  <a:srgbClr val="ffffff"/>
                </a:solidFill>
                <a:effectLst/>
                <a:uFillTx/>
                <a:latin typeface="Arial"/>
                <a:ea typeface="Noto Sans CJK SC"/>
              </a:rPr>
              <a:t>test accuracy</a:t>
            </a:r>
            <a:r>
              <a:rPr b="0" lang="en-US" sz="2200" strike="noStrike" u="none">
                <a:solidFill>
                  <a:srgbClr val="ffffff"/>
                </a:solidFill>
                <a:effectLst/>
                <a:uFillTx/>
                <a:latin typeface="Arial"/>
                <a:ea typeface="Noto Sans CJK SC"/>
              </a:rPr>
              <a:t> of </a:t>
            </a:r>
            <a:r>
              <a:rPr b="1" lang="en-US" sz="2200" strike="noStrike" u="none">
                <a:solidFill>
                  <a:srgbClr val="ffffff"/>
                </a:solidFill>
                <a:effectLst/>
                <a:uFillTx/>
                <a:latin typeface="Arial"/>
                <a:ea typeface="Noto Sans CJK SC"/>
              </a:rPr>
              <a:t>0.88</a:t>
            </a:r>
            <a:r>
              <a:rPr b="0" lang="en-US" sz="2200" strike="noStrike" u="none">
                <a:solidFill>
                  <a:srgbClr val="ffffff"/>
                </a:solidFill>
                <a:effectLst/>
                <a:uFillTx/>
                <a:latin typeface="Arial"/>
                <a:ea typeface="Noto Sans CJK SC"/>
              </a:rPr>
              <a:t>.</a:t>
            </a:r>
            <a:endParaRPr b="0" lang="gl-ES" sz="2200" strike="noStrike" u="none">
              <a:solidFill>
                <a:srgbClr val="ffffff"/>
              </a:solidFill>
              <a:effectLst/>
              <a:uFillTx/>
              <a:latin typeface="Arial"/>
            </a:endParaRPr>
          </a:p>
        </p:txBody>
      </p:sp>
      <p:sp>
        <p:nvSpPr>
          <p:cNvPr id="224" name="Title 35"/>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25" name="PlaceHolder 53"/>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3E2D625-4BB6-4CE5-BBBA-5E64E591AC46}" type="slidenum">
              <a:rPr b="0" lang="en-US" sz="1600" strike="noStrike" u="none">
                <a:solidFill>
                  <a:srgbClr val="1c7ddb"/>
                </a:solidFill>
                <a:effectLst/>
                <a:uFillTx/>
                <a:latin typeface="Abadi"/>
              </a:rPr>
              <a:t>41</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26" name="PlaceHolder 1"/>
          <p:cNvSpPr>
            <a:spLocks noGrp="1"/>
          </p:cNvSpPr>
          <p:nvPr>
            <p:ph/>
          </p:nvPr>
        </p:nvSpPr>
        <p:spPr>
          <a:xfrm>
            <a:off x="770040" y="1260000"/>
            <a:ext cx="9743760" cy="5400000"/>
          </a:xfrm>
          <a:prstGeom prst="rect">
            <a:avLst/>
          </a:prstGeom>
          <a:noFill/>
          <a:ln w="0">
            <a:noFill/>
          </a:ln>
        </p:spPr>
        <p:txBody>
          <a:bodyPr lIns="90000" rIns="90000" tIns="45000" bIns="45000" anchor="t">
            <a:normAutofit fontScale="25000" lnSpcReduction="19999"/>
          </a:bodyPr>
          <a:p>
            <a:pPr marL="360000" defTabSz="914400">
              <a:lnSpc>
                <a:spcPct val="100000"/>
              </a:lnSpc>
              <a:spcBef>
                <a:spcPts val="1400"/>
              </a:spcBef>
              <a:buClr>
                <a:srgbClr val="4d869c"/>
              </a:buClr>
              <a:buFont typeface="OpenSymbol"/>
              <a:buAutoNum type="arabicPeriod" startAt="4"/>
              <a:tabLst>
                <a:tab algn="l" pos="0"/>
              </a:tabLst>
            </a:pPr>
            <a:r>
              <a:rPr b="1" lang="en-US" sz="8000" strike="noStrike" u="none">
                <a:solidFill>
                  <a:srgbClr val="ffffff"/>
                </a:solidFill>
                <a:effectLst/>
                <a:uFillTx/>
                <a:latin typeface="Abadi"/>
              </a:rPr>
              <a:t>Flowchart: Model Development Process:</a:t>
            </a:r>
            <a:br>
              <a:rPr sz="8000"/>
            </a:br>
            <a:r>
              <a:rPr b="1" lang="en-US" sz="8000" strike="noStrike" u="none">
                <a:solidFill>
                  <a:srgbClr val="ffffff"/>
                </a:solidFill>
                <a:effectLst/>
                <a:uFillTx/>
                <a:latin typeface="Abadi"/>
              </a:rPr>
              <a:t> </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i="1" lang="en-US" sz="8000" strike="noStrike" u="none">
                <a:solidFill>
                  <a:srgbClr val="ffffff"/>
                </a:solidFill>
                <a:effectLst/>
                <a:uFillTx/>
                <a:latin typeface="Abadi"/>
                <a:ea typeface="Noto Sans CJK SC"/>
              </a:rPr>
              <a:t>Start → Load &amp; Explore Data → Create Class Column (Target Variable) → </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i="1" lang="en-US" sz="8000" strike="noStrike" u="none">
                <a:solidFill>
                  <a:srgbClr val="ffffff"/>
                </a:solidFill>
                <a:effectLst/>
                <a:uFillTx/>
                <a:latin typeface="Abadi"/>
                <a:ea typeface="Noto Sans CJK SC"/>
              </a:rPr>
              <a:t>Standardize Features (StandardScaler) → Split Data (Train/Test: 80/20) → </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i="1" lang="en-US" sz="8000" strike="noStrike" u="none">
                <a:solidFill>
                  <a:srgbClr val="ffffff"/>
                </a:solidFill>
                <a:effectLst/>
                <a:uFillTx/>
                <a:latin typeface="Abadi"/>
                <a:ea typeface="Noto Sans CJK SC"/>
              </a:rPr>
              <a:t>Build &amp; Tune Models:</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lang="en-US" sz="8000" strike="noStrike" u="none">
                <a:solidFill>
                  <a:srgbClr val="ffffff"/>
                </a:solidFill>
                <a:effectLst/>
                <a:uFillTx/>
                <a:latin typeface="Abadi"/>
                <a:ea typeface="Noto Sans CJK SC"/>
              </a:rPr>
              <a:t>  - Logistic Regression (GridSearchCV)</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lang="en-US" sz="8000" strike="noStrike" u="none">
                <a:solidFill>
                  <a:srgbClr val="ffffff"/>
                </a:solidFill>
                <a:effectLst/>
                <a:uFillTx/>
                <a:latin typeface="Abadi"/>
                <a:ea typeface="Noto Sans CJK SC"/>
              </a:rPr>
              <a:t>  - SVM (GridSearchCV)</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lang="en-US" sz="8000" strike="noStrike" u="none">
                <a:solidFill>
                  <a:srgbClr val="ffffff"/>
                </a:solidFill>
                <a:effectLst/>
                <a:uFillTx/>
                <a:latin typeface="Abadi"/>
                <a:ea typeface="Noto Sans CJK SC"/>
              </a:rPr>
              <a:t>  - Decision Tree (GridSearchCV)</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lang="en-US" sz="8000" strike="noStrike" u="none">
                <a:solidFill>
                  <a:srgbClr val="ffffff"/>
                </a:solidFill>
                <a:effectLst/>
                <a:uFillTx/>
                <a:latin typeface="Abadi"/>
                <a:ea typeface="Noto Sans CJK SC"/>
              </a:rPr>
              <a:t>  - KNN (GridSearchCV)</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i="1" lang="en-US" sz="8000" strike="noStrike" u="none">
                <a:solidFill>
                  <a:srgbClr val="ffffff"/>
                </a:solidFill>
                <a:effectLst/>
                <a:uFillTx/>
                <a:latin typeface="Abadi"/>
                <a:ea typeface="Noto Sans CJK SC"/>
              </a:rPr>
              <a:t>→ Evaluate Models (Accuracy, Confusion Matrix) → Compare Test Accuracies → </a:t>
            </a:r>
            <a:endParaRPr b="0" lang="gl-ES" sz="8000" strike="noStrike" u="none">
              <a:solidFill>
                <a:srgbClr val="ffffff"/>
              </a:solidFill>
              <a:effectLst/>
              <a:uFillTx/>
              <a:latin typeface="Abadi"/>
              <a:ea typeface="Noto Sans CJK SC"/>
            </a:endParaRPr>
          </a:p>
          <a:p>
            <a:pPr marL="360000" indent="0" defTabSz="914400">
              <a:lnSpc>
                <a:spcPct val="100000"/>
              </a:lnSpc>
              <a:spcBef>
                <a:spcPts val="1417"/>
              </a:spcBef>
              <a:buNone/>
              <a:tabLst>
                <a:tab algn="l" pos="0"/>
              </a:tabLst>
            </a:pPr>
            <a:r>
              <a:rPr b="0" i="1" lang="en-US" sz="8000" strike="noStrike" u="none">
                <a:solidFill>
                  <a:srgbClr val="ffffff"/>
                </a:solidFill>
                <a:effectLst/>
                <a:uFillTx/>
                <a:latin typeface="Abadi"/>
                <a:ea typeface="Noto Sans CJK SC"/>
              </a:rPr>
              <a:t>Select Best Model (Decision Tree: 0.88)</a:t>
            </a:r>
            <a:endParaRPr b="0" lang="gl-ES" sz="8000" strike="noStrike" u="none">
              <a:solidFill>
                <a:srgbClr val="ffffff"/>
              </a:solidFill>
              <a:effectLst/>
              <a:uFillTx/>
              <a:latin typeface="Abadi"/>
              <a:ea typeface="Noto Sans CJK SC"/>
            </a:endParaRPr>
          </a:p>
        </p:txBody>
      </p:sp>
      <p:sp>
        <p:nvSpPr>
          <p:cNvPr id="227" name="Title 36"/>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28" name="PlaceHolder 55"/>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ADE8EAB5-9462-4177-B1E2-83F75CD148C9}" type="slidenum">
              <a:rPr b="0" lang="en-US" sz="1600" strike="noStrike" u="none">
                <a:solidFill>
                  <a:srgbClr val="1c7ddb"/>
                </a:solidFill>
                <a:effectLst/>
                <a:uFillTx/>
                <a:latin typeface="Abadi"/>
              </a:rPr>
              <a:t>42</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29" name="PlaceHolder 1"/>
          <p:cNvSpPr>
            <a:spLocks noGrp="1"/>
          </p:cNvSpPr>
          <p:nvPr>
            <p:ph/>
          </p:nvPr>
        </p:nvSpPr>
        <p:spPr>
          <a:xfrm>
            <a:off x="696240" y="1260000"/>
            <a:ext cx="9743760" cy="5400000"/>
          </a:xfrm>
          <a:prstGeom prst="rect">
            <a:avLst/>
          </a:prstGeom>
          <a:noFill/>
          <a:ln w="0">
            <a:noFill/>
          </a:ln>
        </p:spPr>
        <p:txBody>
          <a:bodyPr lIns="90000" rIns="90000" tIns="45000" bIns="45000" anchor="t">
            <a:normAutofit/>
          </a:bodyPr>
          <a:p>
            <a:pPr marL="360000" indent="0" defTabSz="914400">
              <a:lnSpc>
                <a:spcPct val="100000"/>
              </a:lnSpc>
              <a:spcBef>
                <a:spcPts val="1400"/>
              </a:spcBef>
              <a:buNone/>
              <a:tabLst>
                <a:tab algn="l" pos="0"/>
              </a:tabLst>
            </a:pPr>
            <a:r>
              <a:rPr b="1" lang="en-US" sz="2200" strike="noStrike" u="none">
                <a:solidFill>
                  <a:srgbClr val="4d868a"/>
                </a:solidFill>
                <a:effectLst/>
                <a:uFillTx/>
                <a:latin typeface="Abadi"/>
                <a:ea typeface="Noto Sans CJK SC"/>
              </a:rPr>
              <a:t>5. </a:t>
            </a:r>
            <a:r>
              <a:rPr b="1" lang="en-US" sz="2200" strike="noStrike" u="none">
                <a:solidFill>
                  <a:srgbClr val="ffffff"/>
                </a:solidFill>
                <a:effectLst/>
                <a:uFillTx/>
                <a:latin typeface="Abadi"/>
                <a:ea typeface="Noto Sans CJK SC"/>
              </a:rPr>
              <a:t>Key Takeaways:</a:t>
            </a:r>
            <a:endParaRPr b="0" lang="gl-ES" sz="2200" strike="noStrike" u="none">
              <a:solidFill>
                <a:srgbClr val="ffffff"/>
              </a:solidFill>
              <a:effectLst/>
              <a:uFillTx/>
              <a:latin typeface="Abadi"/>
              <a:ea typeface="Noto Sans CJK SC"/>
            </a:endParaRPr>
          </a:p>
          <a:p>
            <a:pPr marL="360000" indent="0" defTabSz="914400">
              <a:lnSpc>
                <a:spcPct val="100000"/>
              </a:lnSpc>
              <a:spcBef>
                <a:spcPts val="1400"/>
              </a:spcBef>
              <a:buNone/>
              <a:tabLst>
                <a:tab algn="l" pos="0"/>
              </a:tabLst>
            </a:pPr>
            <a:r>
              <a:rPr b="0" lang="en-US" sz="2000" strike="noStrike" u="none">
                <a:solidFill>
                  <a:srgbClr val="ffffff"/>
                </a:solidFill>
                <a:effectLst/>
                <a:uFillTx/>
                <a:latin typeface="Abadi"/>
                <a:ea typeface="Noto Sans CJK SC"/>
              </a:rPr>
              <a:t>Decision Tree outperformed other models, achieving the highest test accuracy of 0.88.</a:t>
            </a:r>
            <a:br>
              <a:rPr sz="2000"/>
            </a:br>
            <a:br>
              <a:rPr sz="2000"/>
            </a:br>
            <a:r>
              <a:rPr b="0" lang="en-US" sz="2000" strike="noStrike" u="none">
                <a:solidFill>
                  <a:srgbClr val="ffffff"/>
                </a:solidFill>
                <a:effectLst/>
                <a:uFillTx/>
                <a:latin typeface="Abadi"/>
                <a:ea typeface="Noto Sans CJK SC"/>
              </a:rPr>
              <a:t>Hyperparameter tuning (via GridSearchCV) was crucial for optimizing each model’s performance.</a:t>
            </a:r>
            <a:br>
              <a:rPr sz="2000"/>
            </a:br>
            <a:br>
              <a:rPr sz="2000"/>
            </a:br>
            <a:r>
              <a:rPr b="0" lang="en-US" sz="2000" strike="noStrike" u="none">
                <a:solidFill>
                  <a:srgbClr val="ffffff"/>
                </a:solidFill>
                <a:effectLst/>
                <a:uFillTx/>
                <a:latin typeface="Abadi"/>
                <a:ea typeface="Noto Sans CJK SC"/>
              </a:rPr>
              <a:t>Standardization and train-test split ensured fair evaluation and generalization.</a:t>
            </a:r>
            <a:br>
              <a:rPr sz="2000"/>
            </a:br>
            <a:br>
              <a:rPr sz="2000"/>
            </a:br>
            <a:r>
              <a:rPr b="0" lang="en-US" sz="2000" strike="noStrike" u="none">
                <a:solidFill>
                  <a:srgbClr val="ffffff"/>
                </a:solidFill>
                <a:effectLst/>
                <a:uFillTx/>
                <a:latin typeface="Abadi"/>
                <a:ea typeface="Noto Sans CJK SC"/>
              </a:rPr>
              <a:t>Confusion matrices were used to analyze false positives/negatives, providing deeper insight into model performance.</a:t>
            </a:r>
            <a:endParaRPr b="0" lang="gl-ES" sz="2000" strike="noStrike" u="none">
              <a:solidFill>
                <a:srgbClr val="ffffff"/>
              </a:solidFill>
              <a:effectLst/>
              <a:uFillTx/>
              <a:latin typeface="Abadi"/>
              <a:ea typeface="Noto Sans CJK SC"/>
            </a:endParaRPr>
          </a:p>
        </p:txBody>
      </p:sp>
      <p:sp>
        <p:nvSpPr>
          <p:cNvPr id="230" name="Title 37"/>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Predictive Analysis (Classification)</a:t>
            </a:r>
            <a:endParaRPr b="1" lang="gl-ES" sz="4000" strike="noStrike" u="none">
              <a:solidFill>
                <a:srgbClr val="ffffff"/>
              </a:solidFill>
              <a:effectLst/>
              <a:uFillTx/>
              <a:latin typeface="Open Sans"/>
            </a:endParaRPr>
          </a:p>
        </p:txBody>
      </p:sp>
      <p:sp>
        <p:nvSpPr>
          <p:cNvPr id="231" name="PlaceHolder 58"/>
          <p:cNvSpPr/>
          <p:nvPr/>
        </p:nvSpPr>
        <p:spPr>
          <a:xfrm>
            <a:off x="871704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75F246D-851C-4A9E-AC1A-0388EE762709}" type="slidenum">
              <a:rPr b="0" lang="en-US" sz="1600" strike="noStrike" u="none">
                <a:solidFill>
                  <a:srgbClr val="1c7ddb"/>
                </a:solidFill>
                <a:effectLst/>
                <a:uFillTx/>
                <a:latin typeface="Abadi"/>
              </a:rPr>
              <a:t>43</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2" name="TextBox 1"/>
          <p:cNvSpPr/>
          <p:nvPr/>
        </p:nvSpPr>
        <p:spPr>
          <a:xfrm>
            <a:off x="798120" y="2529720"/>
            <a:ext cx="10310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2</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33"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Flight Number vs. Launch Site</a:t>
            </a:r>
            <a:endParaRPr b="0" lang="gl-ES" sz="4000" strike="noStrike" u="none">
              <a:solidFill>
                <a:srgbClr val="ffffff"/>
              </a:solidFill>
              <a:effectLst/>
              <a:uFillTx/>
              <a:latin typeface="Arial"/>
            </a:endParaRPr>
          </a:p>
        </p:txBody>
      </p:sp>
      <p:sp>
        <p:nvSpPr>
          <p:cNvPr id="234" name="PlaceHolder 26"/>
          <p:cNvSpPr/>
          <p:nvPr/>
        </p:nvSpPr>
        <p:spPr>
          <a:xfrm>
            <a:off x="871740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82364F70-D35F-4C03-9B5F-E25E64CD8FB6}" type="slidenum">
              <a:rPr b="0" lang="en-US" sz="1600" strike="noStrike" u="none">
                <a:solidFill>
                  <a:srgbClr val="1c7ddb"/>
                </a:solidFill>
                <a:effectLst/>
                <a:uFillTx/>
                <a:latin typeface="Abadi"/>
              </a:rPr>
              <a:t>45</a:t>
            </a:fld>
            <a:endParaRPr b="0" lang="gl-ES" sz="1600" strike="noStrike" u="none">
              <a:solidFill>
                <a:srgbClr val="ffffff"/>
              </a:solidFill>
              <a:effectLst/>
              <a:uFillTx/>
              <a:latin typeface="Arial"/>
            </a:endParaRPr>
          </a:p>
        </p:txBody>
      </p:sp>
      <p:pic>
        <p:nvPicPr>
          <p:cNvPr id="235" name="" descr=""/>
          <p:cNvPicPr/>
          <p:nvPr/>
        </p:nvPicPr>
        <p:blipFill>
          <a:blip r:embed="rId1"/>
          <a:stretch/>
        </p:blipFill>
        <p:spPr>
          <a:xfrm>
            <a:off x="720000" y="1440000"/>
            <a:ext cx="10799640" cy="3419640"/>
          </a:xfrm>
          <a:prstGeom prst="rect">
            <a:avLst/>
          </a:prstGeom>
          <a:noFill/>
          <a:ln w="0">
            <a:noFill/>
          </a:ln>
        </p:spPr>
      </p:pic>
      <p:sp>
        <p:nvSpPr>
          <p:cNvPr id="236" name=""/>
          <p:cNvSpPr/>
          <p:nvPr/>
        </p:nvSpPr>
        <p:spPr>
          <a:xfrm>
            <a:off x="720000" y="5040000"/>
            <a:ext cx="1079964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15: Flight Number vs. Launch SIte</a:t>
            </a:r>
            <a:endParaRPr b="0" lang="gl-ES" sz="1800" strike="noStrike" u="none">
              <a:solidFill>
                <a:srgbClr val="ffffff"/>
              </a:solidFill>
              <a:effectLst/>
              <a:uFillTx/>
              <a:latin typeface="Arial"/>
            </a:endParaRPr>
          </a:p>
        </p:txBody>
      </p:sp>
      <p:sp>
        <p:nvSpPr>
          <p:cNvPr id="237" name=""/>
          <p:cNvSpPr/>
          <p:nvPr/>
        </p:nvSpPr>
        <p:spPr>
          <a:xfrm>
            <a:off x="720000" y="5580000"/>
            <a:ext cx="1079964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i="1" lang="gl-ES" sz="1800" strike="noStrike" u="none">
                <a:solidFill>
                  <a:srgbClr val="ffffff"/>
                </a:solidFill>
                <a:effectLst/>
                <a:uFillTx/>
                <a:latin typeface="Arial"/>
              </a:rPr>
              <a:t>This data reflects SpaceX's evolution from an experimental phase to a highly reliable launch provider.</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38" name="Title 23"/>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Flight Number vs. Launch Site</a:t>
            </a:r>
            <a:endParaRPr b="0" lang="gl-ES" sz="4000" strike="noStrike" u="none">
              <a:solidFill>
                <a:srgbClr val="ffffff"/>
              </a:solidFill>
              <a:effectLst/>
              <a:uFillTx/>
              <a:latin typeface="Arial"/>
            </a:endParaRPr>
          </a:p>
        </p:txBody>
      </p:sp>
      <p:sp>
        <p:nvSpPr>
          <p:cNvPr id="239" name="PlaceHolder 27"/>
          <p:cNvSpPr/>
          <p:nvPr/>
        </p:nvSpPr>
        <p:spPr>
          <a:xfrm>
            <a:off x="871740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ED6BBB85-D4F7-4102-9D96-570092CEF848}" type="slidenum">
              <a:rPr b="0" lang="en-US" sz="1600" strike="noStrike" u="none">
                <a:solidFill>
                  <a:srgbClr val="1c7ddb"/>
                </a:solidFill>
                <a:effectLst/>
                <a:uFillTx/>
                <a:latin typeface="Abadi"/>
              </a:rPr>
              <a:t>46</a:t>
            </a:fld>
            <a:endParaRPr b="0" lang="gl-ES" sz="1600" strike="noStrike" u="none">
              <a:solidFill>
                <a:srgbClr val="ffffff"/>
              </a:solidFill>
              <a:effectLst/>
              <a:uFillTx/>
              <a:latin typeface="Arial"/>
            </a:endParaRPr>
          </a:p>
        </p:txBody>
      </p:sp>
      <p:sp>
        <p:nvSpPr>
          <p:cNvPr id="240" name=""/>
          <p:cNvSpPr/>
          <p:nvPr/>
        </p:nvSpPr>
        <p:spPr>
          <a:xfrm>
            <a:off x="900000" y="1260000"/>
            <a:ext cx="10439640" cy="46796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gl-ES" sz="1800" strike="noStrike" u="none">
              <a:solidFill>
                <a:srgbClr val="ffffff"/>
              </a:solidFill>
              <a:effectLst/>
              <a:uFillTx/>
              <a:latin typeface="Arial"/>
            </a:endParaRPr>
          </a:p>
        </p:txBody>
      </p:sp>
      <p:sp>
        <p:nvSpPr>
          <p:cNvPr id="241" name=""/>
          <p:cNvSpPr/>
          <p:nvPr/>
        </p:nvSpPr>
        <p:spPr>
          <a:xfrm>
            <a:off x="900000" y="1260000"/>
            <a:ext cx="10439640" cy="3603240"/>
          </a:xfrm>
          <a:prstGeom prst="rect">
            <a:avLst/>
          </a:prstGeom>
          <a:noFill/>
          <a:ln w="0">
            <a:noFill/>
          </a:ln>
        </p:spPr>
        <p:style>
          <a:lnRef idx="0"/>
          <a:fillRef idx="0"/>
          <a:effectRef idx="0"/>
          <a:fontRef idx="minor"/>
        </p:style>
        <p:txBody>
          <a:bodyPr lIns="90000" rIns="90000" tIns="45000" bIns="45000" anchor="t">
            <a:spAutoFit/>
          </a:bodyPr>
          <a:p>
            <a:pPr marL="216000" indent="-216000">
              <a:lnSpc>
                <a:spcPct val="100000"/>
              </a:lnSpc>
              <a:spcBef>
                <a:spcPts val="1191"/>
              </a:spcBef>
              <a:spcAft>
                <a:spcPts val="992"/>
              </a:spcAft>
              <a:buClr>
                <a:srgbClr val="4d868a"/>
              </a:buClr>
              <a:buSzPct val="45000"/>
              <a:buFont typeface="Wingdings" charset="2"/>
              <a:buChar char=""/>
            </a:pPr>
            <a:r>
              <a:rPr b="1" lang="gl-ES" sz="2200" strike="noStrike" u="none">
                <a:solidFill>
                  <a:srgbClr val="ffffff"/>
                </a:solidFill>
                <a:effectLst/>
                <a:uFillTx/>
                <a:latin typeface="Arial"/>
              </a:rPr>
              <a:t>Launch Site Usage Patterns</a:t>
            </a:r>
            <a:r>
              <a:rPr b="0" lang="gl-ES" sz="2200" strike="noStrike" u="none">
                <a:solidFill>
                  <a:srgbClr val="ffffff"/>
                </a:solidFill>
                <a:effectLst/>
                <a:uFillTx/>
                <a:latin typeface="Arial"/>
              </a:rPr>
              <a:t>:</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KSC LC 39A appears to be used primarily for later flights (higher flight numbers), suggesting it became operational later in SpaceX's flight sequence.</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CCAFS SLC 40 shows consistent usage across a wide range of flight numbers, indicating it was likely SpaceX's primary launch site for much of their operational history.</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VAFB SLC 4E has more limited usage, appearing mainly in specific flight number ranges.</a:t>
            </a:r>
            <a:endParaRPr b="0" lang="gl-ES" sz="22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42" name="Title 24"/>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Flight Number vs. Launch Site</a:t>
            </a:r>
            <a:endParaRPr b="0" lang="gl-ES" sz="4000" strike="noStrike" u="none">
              <a:solidFill>
                <a:srgbClr val="ffffff"/>
              </a:solidFill>
              <a:effectLst/>
              <a:uFillTx/>
              <a:latin typeface="Arial"/>
            </a:endParaRPr>
          </a:p>
        </p:txBody>
      </p:sp>
      <p:sp>
        <p:nvSpPr>
          <p:cNvPr id="243" name="PlaceHolder 28"/>
          <p:cNvSpPr/>
          <p:nvPr/>
        </p:nvSpPr>
        <p:spPr>
          <a:xfrm>
            <a:off x="871740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382B748B-6D03-4DBA-9097-EC00E2975BE4}" type="slidenum">
              <a:rPr b="0" lang="en-US" sz="1600" strike="noStrike" u="none">
                <a:solidFill>
                  <a:srgbClr val="1c7ddb"/>
                </a:solidFill>
                <a:effectLst/>
                <a:uFillTx/>
                <a:latin typeface="Abadi"/>
              </a:rPr>
              <a:t>47</a:t>
            </a:fld>
            <a:endParaRPr b="0" lang="gl-ES" sz="1600" strike="noStrike" u="none">
              <a:solidFill>
                <a:srgbClr val="ffffff"/>
              </a:solidFill>
              <a:effectLst/>
              <a:uFillTx/>
              <a:latin typeface="Arial"/>
            </a:endParaRPr>
          </a:p>
        </p:txBody>
      </p:sp>
      <p:sp>
        <p:nvSpPr>
          <p:cNvPr id="244" name=""/>
          <p:cNvSpPr/>
          <p:nvPr/>
        </p:nvSpPr>
        <p:spPr>
          <a:xfrm>
            <a:off x="900000" y="1260000"/>
            <a:ext cx="10439640" cy="46796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gl-ES" sz="1800" strike="noStrike" u="none">
              <a:solidFill>
                <a:srgbClr val="ffffff"/>
              </a:solidFill>
              <a:effectLst/>
              <a:uFillTx/>
              <a:latin typeface="Arial"/>
            </a:endParaRPr>
          </a:p>
        </p:txBody>
      </p:sp>
      <p:sp>
        <p:nvSpPr>
          <p:cNvPr id="245" name=""/>
          <p:cNvSpPr/>
          <p:nvPr/>
        </p:nvSpPr>
        <p:spPr>
          <a:xfrm>
            <a:off x="900000" y="1260000"/>
            <a:ext cx="10439640" cy="3268080"/>
          </a:xfrm>
          <a:prstGeom prst="rect">
            <a:avLst/>
          </a:prstGeom>
          <a:noFill/>
          <a:ln w="0">
            <a:noFill/>
          </a:ln>
        </p:spPr>
        <p:style>
          <a:lnRef idx="0"/>
          <a:fillRef idx="0"/>
          <a:effectRef idx="0"/>
          <a:fontRef idx="minor"/>
        </p:style>
        <p:txBody>
          <a:bodyPr lIns="90000" rIns="90000" tIns="45000" bIns="45000" anchor="t">
            <a:spAutoFit/>
          </a:bodyPr>
          <a:p>
            <a:pPr marL="216000" indent="-216000">
              <a:lnSpc>
                <a:spcPct val="100000"/>
              </a:lnSpc>
              <a:spcBef>
                <a:spcPts val="1191"/>
              </a:spcBef>
              <a:spcAft>
                <a:spcPts val="992"/>
              </a:spcAft>
              <a:buClr>
                <a:srgbClr val="4d868a"/>
              </a:buClr>
              <a:buSzPct val="45000"/>
              <a:buFont typeface="Wingdings" charset="2"/>
              <a:buChar char=""/>
            </a:pPr>
            <a:r>
              <a:rPr b="1" lang="gl-ES" sz="2200" strike="noStrike" u="none">
                <a:solidFill>
                  <a:srgbClr val="ffffff"/>
                </a:solidFill>
                <a:effectLst/>
                <a:uFillTx/>
                <a:latin typeface="Arial"/>
              </a:rPr>
              <a:t>Success Rate Observations</a:t>
            </a:r>
            <a:r>
              <a:rPr b="0" lang="gl-ES" sz="2200" strike="noStrike" u="none">
                <a:solidFill>
                  <a:srgbClr val="ffffff"/>
                </a:solidFill>
                <a:effectLst/>
                <a:uFillTx/>
                <a:latin typeface="Arial"/>
              </a:rPr>
              <a:t>:</a:t>
            </a:r>
            <a:r>
              <a:rPr b="0" i="1" lang="gl-ES" sz="2200" strike="noStrike" u="none">
                <a:solidFill>
                  <a:srgbClr val="ffffff"/>
                </a:solidFill>
                <a:effectLst/>
                <a:uFillTx/>
                <a:latin typeface="Arial"/>
              </a:rPr>
              <a:t> </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CCAFS SLC 40 shows several early failures in the lower flight numbers, but demonstrates significant improvement with predominantly successful launches  in later flights, reflecting SpaceX's learning curve</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KSC LC 39A shows an excellent success rate, indicating very high reliability for missions launched from this site</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VAFB SLC 4E displays a strong success rate with very few failures</a:t>
            </a:r>
            <a:endParaRPr b="0" lang="gl-ES" sz="22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46" name="Title 25"/>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Flight Number vs. Launch Site</a:t>
            </a:r>
            <a:endParaRPr b="0" lang="gl-ES" sz="4000" strike="noStrike" u="none">
              <a:solidFill>
                <a:srgbClr val="ffffff"/>
              </a:solidFill>
              <a:effectLst/>
              <a:uFillTx/>
              <a:latin typeface="Arial"/>
            </a:endParaRPr>
          </a:p>
        </p:txBody>
      </p:sp>
      <p:sp>
        <p:nvSpPr>
          <p:cNvPr id="247" name="PlaceHolder 29"/>
          <p:cNvSpPr/>
          <p:nvPr/>
        </p:nvSpPr>
        <p:spPr>
          <a:xfrm>
            <a:off x="871740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9495ADC9-9EBA-4781-AC37-CE43010E3D1C}" type="slidenum">
              <a:rPr b="0" lang="en-US" sz="1600" strike="noStrike" u="none">
                <a:solidFill>
                  <a:srgbClr val="1c7ddb"/>
                </a:solidFill>
                <a:effectLst/>
                <a:uFillTx/>
                <a:latin typeface="Abadi"/>
              </a:rPr>
              <a:t>48</a:t>
            </a:fld>
            <a:endParaRPr b="0" lang="gl-ES" sz="1600" strike="noStrike" u="none">
              <a:solidFill>
                <a:srgbClr val="ffffff"/>
              </a:solidFill>
              <a:effectLst/>
              <a:uFillTx/>
              <a:latin typeface="Arial"/>
            </a:endParaRPr>
          </a:p>
        </p:txBody>
      </p:sp>
      <p:sp>
        <p:nvSpPr>
          <p:cNvPr id="248" name=""/>
          <p:cNvSpPr/>
          <p:nvPr/>
        </p:nvSpPr>
        <p:spPr>
          <a:xfrm>
            <a:off x="900000" y="1260000"/>
            <a:ext cx="10439640" cy="46796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gl-ES" sz="1800" strike="noStrike" u="none">
              <a:solidFill>
                <a:srgbClr val="ffffff"/>
              </a:solidFill>
              <a:effectLst/>
              <a:uFillTx/>
              <a:latin typeface="Arial"/>
            </a:endParaRPr>
          </a:p>
        </p:txBody>
      </p:sp>
      <p:sp>
        <p:nvSpPr>
          <p:cNvPr id="249" name=""/>
          <p:cNvSpPr/>
          <p:nvPr/>
        </p:nvSpPr>
        <p:spPr>
          <a:xfrm>
            <a:off x="900000" y="1260000"/>
            <a:ext cx="10439640" cy="4885200"/>
          </a:xfrm>
          <a:prstGeom prst="rect">
            <a:avLst/>
          </a:prstGeom>
          <a:noFill/>
          <a:ln w="0">
            <a:noFill/>
          </a:ln>
        </p:spPr>
        <p:style>
          <a:lnRef idx="0"/>
          <a:fillRef idx="0"/>
          <a:effectRef idx="0"/>
          <a:fontRef idx="minor"/>
        </p:style>
        <p:txBody>
          <a:bodyPr lIns="90000" rIns="90000" tIns="45000" bIns="45000" anchor="t">
            <a:spAutoFit/>
          </a:bodyPr>
          <a:p>
            <a:pPr marL="216000" indent="-216000">
              <a:lnSpc>
                <a:spcPct val="100000"/>
              </a:lnSpc>
              <a:spcBef>
                <a:spcPts val="1191"/>
              </a:spcBef>
              <a:spcAft>
                <a:spcPts val="992"/>
              </a:spcAft>
              <a:buClr>
                <a:srgbClr val="4d868a"/>
              </a:buClr>
              <a:buSzPct val="45000"/>
              <a:buFont typeface="Wingdings" charset="2"/>
              <a:buChar char=""/>
            </a:pPr>
            <a:r>
              <a:rPr b="1" lang="gl-ES" sz="2200" strike="noStrike" u="none">
                <a:solidFill>
                  <a:srgbClr val="ffffff"/>
                </a:solidFill>
                <a:effectLst/>
                <a:uFillTx/>
                <a:latin typeface="Arial"/>
              </a:rPr>
              <a:t>Overall Trends</a:t>
            </a:r>
            <a:r>
              <a:rPr b="0" i="1" lang="gl-ES" sz="2200" strike="noStrike" u="none">
                <a:solidFill>
                  <a:srgbClr val="ffffff"/>
                </a:solidFill>
                <a:effectLst/>
                <a:uFillTx/>
                <a:latin typeface="Arial"/>
              </a:rPr>
              <a:t>:</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There's a dramatic improvement in success rates across all sites as flight numbers increase, clearly showing SpaceX's progression from early developmental challenges to operational excellence.</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The concentration of failures in the earlier flight numbers demonstrates the typical learning curve for a new launch provider.</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KSC LC 39A's introduction during SpaceX's more mature operational phase explains its consistently high success rate.</a:t>
            </a:r>
            <a:endParaRPr b="0" lang="gl-ES" sz="2200" strike="noStrike" u="none">
              <a:solidFill>
                <a:srgbClr val="ffffff"/>
              </a:solidFill>
              <a:effectLst/>
              <a:uFillTx/>
              <a:latin typeface="Arial"/>
            </a:endParaRPr>
          </a:p>
          <a:p>
            <a:pPr lvl="1" marL="432000" indent="-216000">
              <a:lnSpc>
                <a:spcPct val="100000"/>
              </a:lnSpc>
              <a:spcBef>
                <a:spcPts val="1191"/>
              </a:spcBef>
              <a:spcAft>
                <a:spcPts val="992"/>
              </a:spcAft>
              <a:buClr>
                <a:srgbClr val="ffffff"/>
              </a:buClr>
              <a:buSzPct val="45000"/>
              <a:buFont typeface="Wingdings" charset="2"/>
              <a:buChar char=""/>
            </a:pPr>
            <a:r>
              <a:rPr b="0" i="1" lang="gl-ES" sz="2200" strike="noStrike" u="none">
                <a:solidFill>
                  <a:srgbClr val="ffffff"/>
                </a:solidFill>
                <a:effectLst/>
                <a:uFillTx/>
                <a:latin typeface="Arial"/>
              </a:rPr>
              <a:t>By the higher flight numbers, all active launch sites show predominantly successful launches, indicating SpaceX achieved operational reliability across their facilities.</a:t>
            </a:r>
            <a:endParaRPr b="0" lang="gl-ES" sz="22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50" name="PlaceHolder 1"/>
          <p:cNvSpPr>
            <a:spLocks noGrp="1"/>
          </p:cNvSpPr>
          <p:nvPr>
            <p:ph/>
          </p:nvPr>
        </p:nvSpPr>
        <p:spPr>
          <a:xfrm>
            <a:off x="720000" y="5040000"/>
            <a:ext cx="10749960" cy="900000"/>
          </a:xfrm>
          <a:prstGeom prst="rect">
            <a:avLst/>
          </a:prstGeom>
          <a:noFill/>
          <a:ln w="0">
            <a:noFill/>
          </a:ln>
        </p:spPr>
        <p:txBody>
          <a:bodyPr lIns="90000" rIns="90000" tIns="45000" bIns="45000" anchor="t">
            <a:normAutofit/>
          </a:bodyPr>
          <a:p>
            <a:pPr marL="228600" indent="0" defTabSz="914400">
              <a:lnSpc>
                <a:spcPct val="100000"/>
              </a:lnSpc>
              <a:spcBef>
                <a:spcPts val="1400"/>
              </a:spcBef>
              <a:buNone/>
            </a:pPr>
            <a:r>
              <a:rPr b="0" lang="en-CA" sz="2200" strike="noStrike" u="none">
                <a:solidFill>
                  <a:srgbClr val="ffffff"/>
                </a:solidFill>
                <a:effectLst/>
                <a:uFillTx/>
                <a:latin typeface="Abadi"/>
              </a:rPr>
              <a:t>The plot reveals that launch site choice and payload mass both significantly impact landing success, with KSC LC 39A standing out as the most consistent performer.</a:t>
            </a:r>
            <a:endParaRPr b="0" lang="gl-ES" sz="2200" strike="noStrike" u="none">
              <a:solidFill>
                <a:srgbClr val="ffffff"/>
              </a:solidFill>
              <a:effectLst/>
              <a:uFillTx/>
              <a:latin typeface="Arial"/>
            </a:endParaRPr>
          </a:p>
        </p:txBody>
      </p:sp>
      <p:sp>
        <p:nvSpPr>
          <p:cNvPr id="251"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Payload vs. Launch Site</a:t>
            </a:r>
            <a:endParaRPr b="1" lang="gl-ES" sz="4000" strike="noStrike" u="none">
              <a:solidFill>
                <a:srgbClr val="ffffff"/>
              </a:solidFill>
              <a:effectLst/>
              <a:uFillTx/>
              <a:latin typeface="Open Sans"/>
            </a:endParaRPr>
          </a:p>
        </p:txBody>
      </p:sp>
      <p:sp>
        <p:nvSpPr>
          <p:cNvPr id="252" name="PlaceHolder 56"/>
          <p:cNvSpPr/>
          <p:nvPr/>
        </p:nvSpPr>
        <p:spPr>
          <a:xfrm>
            <a:off x="8717400" y="60260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06E295BA-D26E-4511-9472-E2BCA739DD6B}" type="slidenum">
              <a:rPr b="0" lang="en-US" sz="1600" strike="noStrike" u="none">
                <a:solidFill>
                  <a:srgbClr val="1c7ddb"/>
                </a:solidFill>
                <a:effectLst/>
                <a:uFillTx/>
                <a:latin typeface="Abadi"/>
              </a:rPr>
              <a:t>49</a:t>
            </a:fld>
            <a:endParaRPr b="0" lang="gl-ES" sz="1600" strike="noStrike" u="none">
              <a:solidFill>
                <a:srgbClr val="ffffff"/>
              </a:solidFill>
              <a:effectLst/>
              <a:uFillTx/>
              <a:latin typeface="Arial"/>
            </a:endParaRPr>
          </a:p>
        </p:txBody>
      </p:sp>
      <p:pic>
        <p:nvPicPr>
          <p:cNvPr id="253" name="" descr=""/>
          <p:cNvPicPr/>
          <p:nvPr/>
        </p:nvPicPr>
        <p:blipFill>
          <a:blip r:embed="rId1"/>
          <a:stretch/>
        </p:blipFill>
        <p:spPr>
          <a:xfrm>
            <a:off x="15480" y="1260000"/>
            <a:ext cx="12193200" cy="3600000"/>
          </a:xfrm>
          <a:prstGeom prst="rect">
            <a:avLst/>
          </a:prstGeom>
          <a:noFill/>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4" name="PlaceHolder 1"/>
          <p:cNvSpPr>
            <a:spLocks noGrp="1"/>
          </p:cNvSpPr>
          <p:nvPr>
            <p:ph type="sldNum" idx="40"/>
          </p:nvPr>
        </p:nvSpPr>
        <p:spPr>
          <a:xfrm>
            <a:off x="9449640" y="6356520"/>
            <a:ext cx="2741040" cy="3625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735AEA3B-EC58-4A25-82C5-1C44B820155D}" type="slidenum">
              <a:rPr b="0" lang="en-US" sz="1600" strike="noStrike" u="none">
                <a:solidFill>
                  <a:srgbClr val="1c7ddb"/>
                </a:solidFill>
                <a:effectLst/>
                <a:uFillTx/>
                <a:latin typeface="Abadi"/>
              </a:rPr>
              <a:t>4</a:t>
            </a:fld>
            <a:endParaRPr b="0" lang="gl-ES" sz="1600" strike="noStrike" u="none">
              <a:solidFill>
                <a:srgbClr val="ffffff"/>
              </a:solidFill>
              <a:effectLst/>
              <a:uFillTx/>
              <a:latin typeface="Times New Roman"/>
            </a:endParaRPr>
          </a:p>
        </p:txBody>
      </p:sp>
      <p:sp>
        <p:nvSpPr>
          <p:cNvPr id="85" name="TextBox 1"/>
          <p:cNvSpPr/>
          <p:nvPr/>
        </p:nvSpPr>
        <p:spPr>
          <a:xfrm>
            <a:off x="765360" y="2812680"/>
            <a:ext cx="10310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1</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54" name="PlaceHolder 1"/>
          <p:cNvSpPr>
            <a:spLocks noGrp="1"/>
          </p:cNvSpPr>
          <p:nvPr>
            <p:ph/>
          </p:nvPr>
        </p:nvSpPr>
        <p:spPr>
          <a:xfrm>
            <a:off x="770040" y="5400000"/>
            <a:ext cx="10209960" cy="720000"/>
          </a:xfrm>
          <a:prstGeom prst="rect">
            <a:avLst/>
          </a:prstGeom>
          <a:noFill/>
          <a:ln w="0">
            <a:noFill/>
          </a:ln>
        </p:spPr>
        <p:txBody>
          <a:bodyPr lIns="90000" rIns="90000" tIns="45000" bIns="45000" anchor="t">
            <a:normAutofit fontScale="77500" lnSpcReduction="19999"/>
          </a:bodyPr>
          <a:p>
            <a:pPr marL="228600" indent="0" defTabSz="914400">
              <a:lnSpc>
                <a:spcPct val="100000"/>
              </a:lnSpc>
              <a:spcBef>
                <a:spcPts val="1400"/>
              </a:spcBef>
              <a:buNone/>
            </a:pPr>
            <a:r>
              <a:rPr b="0" lang="gl-ES" sz="2200" strike="noStrike" u="none">
                <a:solidFill>
                  <a:srgbClr val="ffffff"/>
                </a:solidFill>
                <a:effectLst/>
                <a:uFillTx/>
                <a:latin typeface="Abadi"/>
              </a:rPr>
              <a:t>The success rate of first stage landings varies significantly by orbit type, with ES-L1, GEO, HEO, and SSO being the most reliable, and GTO and ISS presenting more challenges. This information is valuable for mission planning and competitive analysis.</a:t>
            </a:r>
            <a:endParaRPr b="0" lang="gl-ES" sz="2200" strike="noStrike" u="none">
              <a:solidFill>
                <a:srgbClr val="ffffff"/>
              </a:solidFill>
              <a:effectLst/>
              <a:uFillTx/>
              <a:latin typeface="Arial"/>
            </a:endParaRPr>
          </a:p>
        </p:txBody>
      </p:sp>
      <p:sp>
        <p:nvSpPr>
          <p:cNvPr id="255"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Success Rate vs. Orbit Type</a:t>
            </a:r>
            <a:endParaRPr b="1" lang="gl-ES" sz="4000" strike="noStrike" u="none">
              <a:solidFill>
                <a:srgbClr val="ffffff"/>
              </a:solidFill>
              <a:effectLst/>
              <a:uFillTx/>
              <a:latin typeface="Open Sans"/>
            </a:endParaRPr>
          </a:p>
        </p:txBody>
      </p:sp>
      <p:sp>
        <p:nvSpPr>
          <p:cNvPr id="256" name="PlaceHolder 59"/>
          <p:cNvSpPr/>
          <p:nvPr/>
        </p:nvSpPr>
        <p:spPr>
          <a:xfrm>
            <a:off x="8717400" y="602640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3B219EEF-B725-4D91-8D90-4D210A86A057}" type="slidenum">
              <a:rPr b="0" lang="en-US" sz="1600" strike="noStrike" u="none">
                <a:solidFill>
                  <a:srgbClr val="1c7ddb"/>
                </a:solidFill>
                <a:effectLst/>
                <a:uFillTx/>
                <a:latin typeface="Abadi"/>
              </a:rPr>
              <a:t>50</a:t>
            </a:fld>
            <a:endParaRPr b="0" lang="gl-ES" sz="1600" strike="noStrike" u="none">
              <a:solidFill>
                <a:srgbClr val="ffffff"/>
              </a:solidFill>
              <a:effectLst/>
              <a:uFillTx/>
              <a:latin typeface="Arial"/>
            </a:endParaRPr>
          </a:p>
        </p:txBody>
      </p:sp>
      <p:pic>
        <p:nvPicPr>
          <p:cNvPr id="257" name="" descr=""/>
          <p:cNvPicPr/>
          <p:nvPr/>
        </p:nvPicPr>
        <p:blipFill>
          <a:blip r:embed="rId1"/>
          <a:stretch/>
        </p:blipFill>
        <p:spPr>
          <a:xfrm>
            <a:off x="872640" y="1076760"/>
            <a:ext cx="10467360" cy="4143240"/>
          </a:xfrm>
          <a:prstGeom prst="rect">
            <a:avLst/>
          </a:prstGeom>
          <a:noFill/>
          <a:ln w="0">
            <a:noFill/>
          </a:ln>
        </p:spPr>
      </p:pic>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58"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Flight Number vs. Orbit Type</a:t>
            </a:r>
            <a:endParaRPr b="1" lang="gl-ES" sz="4000" strike="noStrike" u="none">
              <a:solidFill>
                <a:srgbClr val="ffffff"/>
              </a:solidFill>
              <a:effectLst/>
              <a:uFillTx/>
              <a:latin typeface="Open Sans"/>
            </a:endParaRPr>
          </a:p>
        </p:txBody>
      </p:sp>
      <p:sp>
        <p:nvSpPr>
          <p:cNvPr id="259" name="PlaceHolder 60"/>
          <p:cNvSpPr/>
          <p:nvPr/>
        </p:nvSpPr>
        <p:spPr>
          <a:xfrm>
            <a:off x="8717400" y="60267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AE741D7B-5477-49E9-AD51-34CA1E5AC591}" type="slidenum">
              <a:rPr b="0" lang="en-US" sz="1600" strike="noStrike" u="none">
                <a:solidFill>
                  <a:srgbClr val="1c7ddb"/>
                </a:solidFill>
                <a:effectLst/>
                <a:uFillTx/>
                <a:latin typeface="Abadi"/>
              </a:rPr>
              <a:t>51</a:t>
            </a:fld>
            <a:endParaRPr b="0" lang="gl-ES" sz="1600" strike="noStrike" u="none">
              <a:solidFill>
                <a:srgbClr val="ffffff"/>
              </a:solidFill>
              <a:effectLst/>
              <a:uFillTx/>
              <a:latin typeface="Arial"/>
            </a:endParaRPr>
          </a:p>
        </p:txBody>
      </p:sp>
      <p:pic>
        <p:nvPicPr>
          <p:cNvPr id="260" name="" descr=""/>
          <p:cNvPicPr/>
          <p:nvPr/>
        </p:nvPicPr>
        <p:blipFill>
          <a:blip r:embed="rId1"/>
          <a:stretch/>
        </p:blipFill>
        <p:spPr>
          <a:xfrm>
            <a:off x="15480" y="1260000"/>
            <a:ext cx="12193200" cy="3780000"/>
          </a:xfrm>
          <a:prstGeom prst="rect">
            <a:avLst/>
          </a:prstGeom>
          <a:noFill/>
          <a:ln w="0">
            <a:noFill/>
          </a:ln>
        </p:spPr>
      </p:pic>
      <p:sp>
        <p:nvSpPr>
          <p:cNvPr id="261" name=""/>
          <p:cNvSpPr txBox="1"/>
          <p:nvPr/>
        </p:nvSpPr>
        <p:spPr>
          <a:xfrm>
            <a:off x="900000" y="5220000"/>
            <a:ext cx="10080000" cy="72000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The plot shows SpaceX’s learning curve, with increasing landing success rates over time and improved performance across all orbit types as flight experience grows.</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62"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Payload vs. Orbit Type</a:t>
            </a:r>
            <a:endParaRPr b="1" lang="gl-ES" sz="4000" strike="noStrike" u="none">
              <a:solidFill>
                <a:srgbClr val="ffffff"/>
              </a:solidFill>
              <a:effectLst/>
              <a:uFillTx/>
              <a:latin typeface="Open Sans"/>
            </a:endParaRPr>
          </a:p>
        </p:txBody>
      </p:sp>
      <p:sp>
        <p:nvSpPr>
          <p:cNvPr id="263" name="PlaceHolder 61"/>
          <p:cNvSpPr/>
          <p:nvPr/>
        </p:nvSpPr>
        <p:spPr>
          <a:xfrm>
            <a:off x="8717400" y="60271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DE9B4C8-0A84-42E0-8DD4-3707602D30B8}" type="slidenum">
              <a:rPr b="0" lang="en-US" sz="1600" strike="noStrike" u="none">
                <a:solidFill>
                  <a:srgbClr val="1c7ddb"/>
                </a:solidFill>
                <a:effectLst/>
                <a:uFillTx/>
                <a:latin typeface="Abadi"/>
              </a:rPr>
              <a:t>52</a:t>
            </a:fld>
            <a:endParaRPr b="0" lang="gl-ES" sz="1600" strike="noStrike" u="none">
              <a:solidFill>
                <a:srgbClr val="ffffff"/>
              </a:solidFill>
              <a:effectLst/>
              <a:uFillTx/>
              <a:latin typeface="Arial"/>
            </a:endParaRPr>
          </a:p>
        </p:txBody>
      </p:sp>
      <p:pic>
        <p:nvPicPr>
          <p:cNvPr id="264" name="" descr=""/>
          <p:cNvPicPr/>
          <p:nvPr/>
        </p:nvPicPr>
        <p:blipFill>
          <a:blip r:embed="rId1"/>
          <a:stretch/>
        </p:blipFill>
        <p:spPr>
          <a:xfrm>
            <a:off x="15480" y="1260000"/>
            <a:ext cx="12193200" cy="3780000"/>
          </a:xfrm>
          <a:prstGeom prst="rect">
            <a:avLst/>
          </a:prstGeom>
          <a:noFill/>
          <a:ln w="0">
            <a:noFill/>
          </a:ln>
        </p:spPr>
      </p:pic>
      <p:sp>
        <p:nvSpPr>
          <p:cNvPr id="265" name=""/>
          <p:cNvSpPr txBox="1"/>
          <p:nvPr/>
        </p:nvSpPr>
        <p:spPr>
          <a:xfrm>
            <a:off x="900000" y="5220000"/>
            <a:ext cx="10080000" cy="90000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The plot highlights that lighter payloads and specific orbits (ISS, SSO) are associated with higher landing success rates, while heavier payloads and certain orbits (GTO, GEO) present more challenges for successful landings.</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66"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Launch Success Yearly Trend</a:t>
            </a:r>
            <a:endParaRPr b="1" lang="gl-ES" sz="4000" strike="noStrike" u="none">
              <a:solidFill>
                <a:srgbClr val="ffffff"/>
              </a:solidFill>
              <a:effectLst/>
              <a:uFillTx/>
              <a:latin typeface="Open Sans"/>
            </a:endParaRPr>
          </a:p>
        </p:txBody>
      </p:sp>
      <p:sp>
        <p:nvSpPr>
          <p:cNvPr id="267" name="PlaceHolder 62"/>
          <p:cNvSpPr/>
          <p:nvPr/>
        </p:nvSpPr>
        <p:spPr>
          <a:xfrm>
            <a:off x="8717400" y="60274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2A4414B8-00B7-4384-BD1F-0434C23C3BEA}" type="slidenum">
              <a:rPr b="0" lang="en-US" sz="1600" strike="noStrike" u="none">
                <a:solidFill>
                  <a:srgbClr val="1c7ddb"/>
                </a:solidFill>
                <a:effectLst/>
                <a:uFillTx/>
                <a:latin typeface="Abadi"/>
              </a:rPr>
              <a:t>53</a:t>
            </a:fld>
            <a:endParaRPr b="0" lang="gl-ES" sz="1600" strike="noStrike" u="none">
              <a:solidFill>
                <a:srgbClr val="ffffff"/>
              </a:solidFill>
              <a:effectLst/>
              <a:uFillTx/>
              <a:latin typeface="Arial"/>
            </a:endParaRPr>
          </a:p>
        </p:txBody>
      </p:sp>
      <p:pic>
        <p:nvPicPr>
          <p:cNvPr id="268" name="" descr=""/>
          <p:cNvPicPr/>
          <p:nvPr/>
        </p:nvPicPr>
        <p:blipFill>
          <a:blip r:embed="rId1"/>
          <a:stretch/>
        </p:blipFill>
        <p:spPr>
          <a:xfrm>
            <a:off x="900000" y="1252440"/>
            <a:ext cx="10440000" cy="4147560"/>
          </a:xfrm>
          <a:prstGeom prst="rect">
            <a:avLst/>
          </a:prstGeom>
          <a:noFill/>
          <a:ln w="0">
            <a:noFill/>
          </a:ln>
        </p:spPr>
      </p:pic>
      <p:sp>
        <p:nvSpPr>
          <p:cNvPr id="269" name=""/>
          <p:cNvSpPr txBox="1"/>
          <p:nvPr/>
        </p:nvSpPr>
        <p:spPr>
          <a:xfrm>
            <a:off x="900000" y="5580000"/>
            <a:ext cx="10080000" cy="85824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The trend shows rapid improvement in launch success rates from 2015 onward, with SpaceX achieving near-consistent success by 2019–2020, reflecting advancements in technology and operational experience.</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70" name="PlaceHolder 1"/>
          <p:cNvSpPr>
            <a:spLocks noGrp="1"/>
          </p:cNvSpPr>
          <p:nvPr>
            <p:ph/>
          </p:nvPr>
        </p:nvSpPr>
        <p:spPr>
          <a:xfrm>
            <a:off x="770040" y="1825560"/>
            <a:ext cx="9743760" cy="434880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rgbClr val="ffffff"/>
                </a:solidFill>
                <a:effectLst/>
                <a:uFillTx/>
                <a:latin typeface="Abadi"/>
              </a:rPr>
              <a:t>This queries are shown and explaind in </a:t>
            </a:r>
            <a:r>
              <a:rPr b="1" lang="en-US" sz="2200" strike="noStrike" u="none">
                <a:solidFill>
                  <a:srgbClr val="ffffff"/>
                </a:solidFill>
                <a:effectLst/>
                <a:uFillTx/>
                <a:latin typeface="Abadi"/>
              </a:rPr>
              <a:t>EDA with SQL</a:t>
            </a:r>
            <a:r>
              <a:rPr b="0" lang="en-US" sz="2200" strike="noStrike" u="none">
                <a:solidFill>
                  <a:srgbClr val="ffffff"/>
                </a:solidFill>
                <a:effectLst/>
                <a:uFillTx/>
                <a:latin typeface="Abadi"/>
              </a:rPr>
              <a:t> (page 28 forward)</a:t>
            </a:r>
            <a:endParaRPr b="0" lang="gl-ES" sz="2200" strike="noStrike" u="none">
              <a:solidFill>
                <a:srgbClr val="ffffff"/>
              </a:solidFill>
              <a:effectLst/>
              <a:uFillTx/>
              <a:latin typeface="Arial"/>
            </a:endParaRPr>
          </a:p>
        </p:txBody>
      </p:sp>
      <p:sp>
        <p:nvSpPr>
          <p:cNvPr id="271"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All Launch Site Names</a:t>
            </a:r>
            <a:endParaRPr b="1" lang="gl-ES" sz="4000" strike="noStrike" u="none">
              <a:solidFill>
                <a:srgbClr val="ffffff"/>
              </a:solidFill>
              <a:effectLst/>
              <a:uFillTx/>
              <a:latin typeface="Open Sans"/>
            </a:endParaRPr>
          </a:p>
        </p:txBody>
      </p:sp>
      <p:sp>
        <p:nvSpPr>
          <p:cNvPr id="272" name="PlaceHolder 63"/>
          <p:cNvSpPr/>
          <p:nvPr/>
        </p:nvSpPr>
        <p:spPr>
          <a:xfrm>
            <a:off x="8717400" y="60278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D7132568-DAF1-4E2B-A549-9C73C247EAB4}" type="slidenum">
              <a:rPr b="0" lang="en-US" sz="1600" strike="noStrike" u="none">
                <a:solidFill>
                  <a:srgbClr val="1c7ddb"/>
                </a:solidFill>
                <a:effectLst/>
                <a:uFillTx/>
                <a:latin typeface="Abadi"/>
              </a:rPr>
              <a:t>54</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3" name="TextBox 6"/>
          <p:cNvSpPr/>
          <p:nvPr/>
        </p:nvSpPr>
        <p:spPr>
          <a:xfrm>
            <a:off x="798120" y="2529720"/>
            <a:ext cx="10310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3</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74" name="PlaceHolder 1"/>
          <p:cNvSpPr>
            <a:spLocks noGrp="1"/>
          </p:cNvSpPr>
          <p:nvPr>
            <p:ph/>
          </p:nvPr>
        </p:nvSpPr>
        <p:spPr>
          <a:xfrm>
            <a:off x="900000" y="5760000"/>
            <a:ext cx="9743760" cy="900000"/>
          </a:xfrm>
          <a:prstGeom prst="rect">
            <a:avLst/>
          </a:prstGeom>
          <a:noFill/>
          <a:ln w="0">
            <a:noFill/>
          </a:ln>
        </p:spPr>
        <p:txBody>
          <a:bodyPr lIns="91440" rIns="91440" tIns="45720" bIns="45720" anchor="t">
            <a:normAutofit fontScale="92500" lnSpcReduction="9999"/>
          </a:bodyPr>
          <a:p>
            <a:pPr indent="0" defTabSz="914400">
              <a:lnSpc>
                <a:spcPct val="100000"/>
              </a:lnSpc>
              <a:spcBef>
                <a:spcPts val="1191"/>
              </a:spcBef>
              <a:spcAft>
                <a:spcPts val="992"/>
              </a:spcAft>
              <a:buNone/>
              <a:tabLst>
                <a:tab algn="l" pos="0"/>
              </a:tabLst>
            </a:pPr>
            <a:r>
              <a:rPr b="0" lang="en-US" sz="1800" strike="noStrike" u="none">
                <a:solidFill>
                  <a:srgbClr val="ffffff"/>
                </a:solidFill>
                <a:effectLst/>
                <a:uFillTx/>
                <a:latin typeface="Abadi"/>
              </a:rPr>
              <a:t>The map underscores the strategic placement of SpaceX's launch sites at Vandenberg Air Force Base and Cape </a:t>
            </a:r>
            <a:r>
              <a:rPr b="0" lang="en-US" sz="1800" strike="noStrike" u="none">
                <a:solidFill>
                  <a:srgbClr val="ffffff"/>
                </a:solidFill>
                <a:effectLst/>
                <a:uFillTx/>
                <a:latin typeface="Abadi"/>
              </a:rPr>
              <a:t>Canaveral, each offering unique advantages for different types of missions and orbits. This dual-coast capability </a:t>
            </a:r>
            <a:r>
              <a:rPr b="0" lang="en-US" sz="1800" strike="noStrike" u="none">
                <a:solidFill>
                  <a:srgbClr val="ffffff"/>
                </a:solidFill>
                <a:effectLst/>
                <a:uFillTx/>
                <a:latin typeface="Abadi"/>
              </a:rPr>
              <a:t>enhances SpaceX's operational flexibility and launch cadence.</a:t>
            </a:r>
            <a:endParaRPr b="0" lang="gl-ES" sz="1800" strike="noStrike" u="none">
              <a:solidFill>
                <a:srgbClr val="ffffff"/>
              </a:solidFill>
              <a:effectLst/>
              <a:uFillTx/>
              <a:latin typeface="Arial"/>
            </a:endParaRPr>
          </a:p>
        </p:txBody>
      </p:sp>
      <p:sp>
        <p:nvSpPr>
          <p:cNvPr id="275"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Launch Sites Map Screenshot</a:t>
            </a:r>
            <a:endParaRPr b="1" lang="gl-ES" sz="4000" strike="noStrike" u="none">
              <a:solidFill>
                <a:srgbClr val="ffffff"/>
              </a:solidFill>
              <a:effectLst/>
              <a:uFillTx/>
              <a:latin typeface="Open Sans"/>
            </a:endParaRPr>
          </a:p>
        </p:txBody>
      </p:sp>
      <p:sp>
        <p:nvSpPr>
          <p:cNvPr id="276" name="PlaceHolder 64"/>
          <p:cNvSpPr/>
          <p:nvPr/>
        </p:nvSpPr>
        <p:spPr>
          <a:xfrm>
            <a:off x="8717400" y="602820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0F1211CF-A92A-47D8-949F-7CD4C8570EE6}" type="slidenum">
              <a:rPr b="0" lang="en-US" sz="1600" strike="noStrike" u="none">
                <a:solidFill>
                  <a:srgbClr val="1c7ddb"/>
                </a:solidFill>
                <a:effectLst/>
                <a:uFillTx/>
                <a:latin typeface="Abadi"/>
              </a:rPr>
              <a:t>56</a:t>
            </a:fld>
            <a:endParaRPr b="0" lang="gl-ES" sz="1600" strike="noStrike" u="none">
              <a:solidFill>
                <a:srgbClr val="ffffff"/>
              </a:solidFill>
              <a:effectLst/>
              <a:uFillTx/>
              <a:latin typeface="Arial"/>
            </a:endParaRPr>
          </a:p>
        </p:txBody>
      </p:sp>
      <p:pic>
        <p:nvPicPr>
          <p:cNvPr id="277" name="" descr=""/>
          <p:cNvPicPr/>
          <p:nvPr/>
        </p:nvPicPr>
        <p:blipFill>
          <a:blip r:embed="rId1"/>
          <a:stretch/>
        </p:blipFill>
        <p:spPr>
          <a:xfrm>
            <a:off x="900000" y="1260000"/>
            <a:ext cx="10440000" cy="4140000"/>
          </a:xfrm>
          <a:prstGeom prst="rect">
            <a:avLst/>
          </a:prstGeom>
          <a:noFill/>
          <a:ln w="0">
            <a:noFill/>
          </a:ln>
        </p:spPr>
      </p:pic>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78"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Success/failed launches for each site</a:t>
            </a:r>
            <a:endParaRPr b="1" lang="gl-ES" sz="4000" strike="noStrike" u="none">
              <a:solidFill>
                <a:srgbClr val="ffffff"/>
              </a:solidFill>
              <a:effectLst/>
              <a:uFillTx/>
              <a:latin typeface="Open Sans"/>
            </a:endParaRPr>
          </a:p>
        </p:txBody>
      </p:sp>
      <p:sp>
        <p:nvSpPr>
          <p:cNvPr id="279" name="PlaceHolder 65"/>
          <p:cNvSpPr/>
          <p:nvPr/>
        </p:nvSpPr>
        <p:spPr>
          <a:xfrm>
            <a:off x="8717400" y="60285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36A58720-B5A7-4A63-85D5-C1A1B8B39A6B}" type="slidenum">
              <a:rPr b="0" lang="en-US" sz="1600" strike="noStrike" u="none">
                <a:solidFill>
                  <a:srgbClr val="1c7ddb"/>
                </a:solidFill>
                <a:effectLst/>
                <a:uFillTx/>
                <a:latin typeface="Abadi"/>
              </a:rPr>
              <a:t>57</a:t>
            </a:fld>
            <a:endParaRPr b="0" lang="gl-ES" sz="1600" strike="noStrike" u="none">
              <a:solidFill>
                <a:srgbClr val="ffffff"/>
              </a:solidFill>
              <a:effectLst/>
              <a:uFillTx/>
              <a:latin typeface="Arial"/>
            </a:endParaRPr>
          </a:p>
        </p:txBody>
      </p:sp>
      <p:pic>
        <p:nvPicPr>
          <p:cNvPr id="280" name="" descr=""/>
          <p:cNvPicPr/>
          <p:nvPr/>
        </p:nvPicPr>
        <p:blipFill>
          <a:blip r:embed="rId1"/>
          <a:stretch/>
        </p:blipFill>
        <p:spPr>
          <a:xfrm>
            <a:off x="720000" y="1080000"/>
            <a:ext cx="10620000" cy="2160000"/>
          </a:xfrm>
          <a:prstGeom prst="rect">
            <a:avLst/>
          </a:prstGeom>
          <a:noFill/>
          <a:ln w="0">
            <a:noFill/>
          </a:ln>
        </p:spPr>
      </p:pic>
      <p:pic>
        <p:nvPicPr>
          <p:cNvPr id="281" name="" descr=""/>
          <p:cNvPicPr/>
          <p:nvPr/>
        </p:nvPicPr>
        <p:blipFill>
          <a:blip r:embed="rId2"/>
          <a:stretch/>
        </p:blipFill>
        <p:spPr>
          <a:xfrm>
            <a:off x="720000" y="3420000"/>
            <a:ext cx="10620000" cy="2516040"/>
          </a:xfrm>
          <a:prstGeom prst="rect">
            <a:avLst/>
          </a:prstGeom>
          <a:noFill/>
          <a:ln w="0">
            <a:noFill/>
          </a:ln>
        </p:spPr>
      </p:pic>
      <p:sp>
        <p:nvSpPr>
          <p:cNvPr id="282" name=""/>
          <p:cNvSpPr txBox="1"/>
          <p:nvPr/>
        </p:nvSpPr>
        <p:spPr>
          <a:xfrm>
            <a:off x="720000" y="6120000"/>
            <a:ext cx="10260000" cy="541800"/>
          </a:xfrm>
          <a:prstGeom prst="rect">
            <a:avLst/>
          </a:prstGeom>
          <a:noFill/>
          <a:ln w="0">
            <a:noFill/>
          </a:ln>
        </p:spPr>
        <p:txBody>
          <a:bodyPr lIns="90000" rIns="90000" tIns="45000" bIns="45000" anchor="t">
            <a:spAutoFit/>
          </a:bodyPr>
          <a:p>
            <a:r>
              <a:rPr b="0" lang="gl-ES" sz="1600" strike="noStrike" u="none">
                <a:solidFill>
                  <a:srgbClr val="ffffff"/>
                </a:solidFill>
                <a:effectLst/>
                <a:uFillTx/>
                <a:latin typeface="Arial"/>
              </a:rPr>
              <a:t>Vandenberg shows a high success rate for its specific orbit types, while Cape Canaveral, with its higher launch volume and diverse mission types, has a slightly lower but still strong success rate.</a:t>
            </a:r>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83"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defTabSz="914400">
              <a:lnSpc>
                <a:spcPct val="90000"/>
              </a:lnSpc>
            </a:pPr>
            <a:r>
              <a:rPr b="1" lang="en-US" sz="3200" strike="noStrike" u="none">
                <a:solidFill>
                  <a:srgbClr val="0b49cb"/>
                </a:solidFill>
                <a:effectLst/>
                <a:uFillTx/>
                <a:latin typeface="Open Sans"/>
                <a:ea typeface="IBM Plex Mono SemiBold"/>
              </a:rPr>
              <a:t>Distances between a launch site to its proximities</a:t>
            </a:r>
            <a:endParaRPr b="1" lang="gl-ES" sz="3200" strike="noStrike" u="none">
              <a:solidFill>
                <a:srgbClr val="ffffff"/>
              </a:solidFill>
              <a:effectLst/>
              <a:uFillTx/>
              <a:latin typeface="Open Sans"/>
            </a:endParaRPr>
          </a:p>
        </p:txBody>
      </p:sp>
      <p:sp>
        <p:nvSpPr>
          <p:cNvPr id="284" name="PlaceHolder 66"/>
          <p:cNvSpPr/>
          <p:nvPr/>
        </p:nvSpPr>
        <p:spPr>
          <a:xfrm>
            <a:off x="8717400" y="60289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0B689D3F-3277-4DC8-9A91-110B8A926E89}" type="slidenum">
              <a:rPr b="0" lang="en-US" sz="1600" strike="noStrike" u="none">
                <a:solidFill>
                  <a:srgbClr val="1c7ddb"/>
                </a:solidFill>
                <a:effectLst/>
                <a:uFillTx/>
                <a:latin typeface="Abadi"/>
              </a:rPr>
              <a:t>58</a:t>
            </a:fld>
            <a:endParaRPr b="0" lang="gl-ES" sz="1600" strike="noStrike" u="none">
              <a:solidFill>
                <a:srgbClr val="ffffff"/>
              </a:solidFill>
              <a:effectLst/>
              <a:uFillTx/>
              <a:latin typeface="Arial"/>
            </a:endParaRPr>
          </a:p>
        </p:txBody>
      </p:sp>
      <p:pic>
        <p:nvPicPr>
          <p:cNvPr id="285" name="" descr=""/>
          <p:cNvPicPr/>
          <p:nvPr/>
        </p:nvPicPr>
        <p:blipFill>
          <a:blip r:embed="rId1"/>
          <a:stretch/>
        </p:blipFill>
        <p:spPr>
          <a:xfrm>
            <a:off x="900000" y="1080000"/>
            <a:ext cx="10440000" cy="4320000"/>
          </a:xfrm>
          <a:prstGeom prst="rect">
            <a:avLst/>
          </a:prstGeom>
          <a:noFill/>
          <a:ln w="0">
            <a:noFill/>
          </a:ln>
        </p:spPr>
      </p:pic>
      <p:sp>
        <p:nvSpPr>
          <p:cNvPr id="286" name=""/>
          <p:cNvSpPr txBox="1"/>
          <p:nvPr/>
        </p:nvSpPr>
        <p:spPr>
          <a:xfrm>
            <a:off x="900000" y="5580000"/>
            <a:ext cx="10080000" cy="108000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The map underscores the strategic location of Cape Canaveral Space Force Station, with its proximity to the coastline and key infrastructure. These elements collectively ensure safe and efficient launch operations.</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7" name="TextBox 1"/>
          <p:cNvSpPr/>
          <p:nvPr/>
        </p:nvSpPr>
        <p:spPr>
          <a:xfrm>
            <a:off x="798120" y="2529720"/>
            <a:ext cx="10310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4</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86" name="Content Placeholder 2"/>
          <p:cNvSpPr/>
          <p:nvPr/>
        </p:nvSpPr>
        <p:spPr>
          <a:xfrm>
            <a:off x="770040" y="1620000"/>
            <a:ext cx="10567800" cy="4497840"/>
          </a:xfrm>
          <a:prstGeom prst="rect">
            <a:avLst/>
          </a:prstGeom>
          <a:noFill/>
          <a:ln w="0">
            <a:noFill/>
          </a:ln>
        </p:spPr>
        <p:style>
          <a:lnRef idx="0"/>
          <a:fillRef idx="0"/>
          <a:effectRef idx="0"/>
          <a:fontRef idx="minor"/>
        </p:style>
        <p:txBody>
          <a:bodyPr lIns="90000" rIns="90000" tIns="45000" bIns="45000" anchor="t">
            <a:normAutofit fontScale="25000" lnSpcReduction="19999"/>
          </a:bodyPr>
          <a:p>
            <a:pPr defTabSz="914400">
              <a:lnSpc>
                <a:spcPct val="120000"/>
              </a:lnSpc>
              <a:spcBef>
                <a:spcPts val="1400"/>
              </a:spcBef>
              <a:tabLst>
                <a:tab algn="l" pos="0"/>
              </a:tabLst>
            </a:pPr>
            <a:r>
              <a:rPr b="1" lang="en-US" sz="8800" strike="noStrike" u="none">
                <a:solidFill>
                  <a:srgbClr val="0b49cb"/>
                </a:solidFill>
                <a:effectLst/>
                <a:uFillTx/>
                <a:latin typeface="Arial"/>
              </a:rPr>
              <a:t>Executive Summary</a:t>
            </a:r>
            <a:endParaRPr b="0" lang="gl-ES" sz="8800" strike="noStrike" u="none">
              <a:solidFill>
                <a:srgbClr val="ffffff"/>
              </a:solidFill>
              <a:effectLst/>
              <a:uFillTx/>
              <a:latin typeface="Arial"/>
            </a:endParaRPr>
          </a:p>
          <a:p>
            <a:pPr marL="216000" indent="-216000" algn="just" defTabSz="914400">
              <a:lnSpc>
                <a:spcPct val="120000"/>
              </a:lnSpc>
              <a:spcBef>
                <a:spcPts val="1400"/>
              </a:spcBef>
              <a:buClr>
                <a:srgbClr val="4d869c"/>
              </a:buClr>
              <a:buSzPct val="40000"/>
              <a:buFont typeface="Wingdings" charset="2"/>
              <a:buChar char=""/>
              <a:tabLst>
                <a:tab algn="l" pos="0"/>
              </a:tabLst>
            </a:pPr>
            <a:r>
              <a:rPr b="1" lang="en-US" sz="8800" strike="noStrike" u="none">
                <a:solidFill>
                  <a:srgbClr val="ffffff"/>
                </a:solidFill>
                <a:effectLst/>
                <a:uFillTx/>
                <a:latin typeface="Arial"/>
              </a:rPr>
              <a:t>Data collection methodology</a:t>
            </a:r>
            <a:r>
              <a:rPr b="0" lang="en-US" sz="8800" strike="noStrike" u="none">
                <a:solidFill>
                  <a:srgbClr val="ffffff"/>
                </a:solidFill>
                <a:effectLst/>
                <a:uFillTx/>
                <a:latin typeface="Arial"/>
              </a:rPr>
              <a:t>: </a:t>
            </a:r>
            <a:r>
              <a:rPr b="0" i="1" lang="en-US" sz="8800" strike="noStrike" u="none">
                <a:solidFill>
                  <a:srgbClr val="ffffff"/>
                </a:solidFill>
                <a:effectLst/>
                <a:uFillTx/>
                <a:latin typeface="Arial"/>
              </a:rPr>
              <a:t>Data was collected from the SpaceX API and by scraping Wikipedia.</a:t>
            </a:r>
            <a:endParaRPr b="0" lang="gl-ES" sz="8800" strike="noStrike" u="none">
              <a:solidFill>
                <a:srgbClr val="ffffff"/>
              </a:solidFill>
              <a:effectLst/>
              <a:uFillTx/>
              <a:latin typeface="Arial"/>
            </a:endParaRPr>
          </a:p>
          <a:p>
            <a:pPr marL="216000" indent="-216000" algn="just" defTabSz="914400">
              <a:lnSpc>
                <a:spcPct val="120000"/>
              </a:lnSpc>
              <a:spcBef>
                <a:spcPts val="1400"/>
              </a:spcBef>
              <a:buClr>
                <a:srgbClr val="4d869c"/>
              </a:buClr>
              <a:buSzPct val="40000"/>
              <a:buFont typeface="Wingdings" charset="2"/>
              <a:buChar char=""/>
              <a:tabLst>
                <a:tab algn="l" pos="0"/>
              </a:tabLst>
            </a:pPr>
            <a:r>
              <a:rPr b="1" lang="en-US" sz="8800" strike="noStrike" u="none">
                <a:solidFill>
                  <a:srgbClr val="ffffff"/>
                </a:solidFill>
                <a:effectLst/>
                <a:uFillTx/>
                <a:latin typeface="Arial"/>
              </a:rPr>
              <a:t>Data wrangling</a:t>
            </a:r>
            <a:r>
              <a:rPr b="0" lang="en-US" sz="8800" strike="noStrike" u="none">
                <a:solidFill>
                  <a:srgbClr val="ffffff"/>
                </a:solidFill>
                <a:effectLst/>
                <a:uFillTx/>
                <a:latin typeface="Arial"/>
              </a:rPr>
              <a:t>: </a:t>
            </a:r>
            <a:r>
              <a:rPr b="0" i="1" lang="en-US" sz="8800" strike="noStrike" u="none">
                <a:solidFill>
                  <a:srgbClr val="ffffff"/>
                </a:solidFill>
                <a:effectLst/>
                <a:uFillTx/>
                <a:latin typeface="Arial"/>
              </a:rPr>
              <a:t>Missing values were handled, and new features were engineered.</a:t>
            </a:r>
            <a:endParaRPr b="0" lang="gl-ES" sz="8800" strike="noStrike" u="none">
              <a:solidFill>
                <a:srgbClr val="ffffff"/>
              </a:solidFill>
              <a:effectLst/>
              <a:uFillTx/>
              <a:latin typeface="Arial"/>
            </a:endParaRPr>
          </a:p>
          <a:p>
            <a:pPr marL="216000" indent="-216000" algn="just" defTabSz="914400">
              <a:lnSpc>
                <a:spcPct val="120000"/>
              </a:lnSpc>
              <a:spcBef>
                <a:spcPts val="1400"/>
              </a:spcBef>
              <a:buClr>
                <a:srgbClr val="4d869c"/>
              </a:buClr>
              <a:buSzPct val="40000"/>
              <a:buFont typeface="Wingdings" charset="2"/>
              <a:buChar char=""/>
              <a:tabLst>
                <a:tab algn="l" pos="0"/>
              </a:tabLst>
            </a:pPr>
            <a:r>
              <a:rPr b="1" lang="en-US" sz="8800" strike="noStrike" u="none">
                <a:solidFill>
                  <a:srgbClr val="ffffff"/>
                </a:solidFill>
                <a:effectLst/>
                <a:uFillTx/>
                <a:latin typeface="Arial"/>
              </a:rPr>
              <a:t>Exploratory data analysis (EDA) using visualization and SQL</a:t>
            </a:r>
            <a:r>
              <a:rPr b="0" lang="en-US" sz="8800" strike="noStrike" u="none">
                <a:solidFill>
                  <a:srgbClr val="ffffff"/>
                </a:solidFill>
                <a:effectLst/>
                <a:uFillTx/>
                <a:latin typeface="Arial"/>
              </a:rPr>
              <a:t>: </a:t>
            </a:r>
            <a:r>
              <a:rPr b="0" i="1" lang="en-US" sz="8800" strike="noStrike" u="none">
                <a:solidFill>
                  <a:srgbClr val="ffffff"/>
                </a:solidFill>
                <a:effectLst/>
                <a:uFillTx/>
                <a:latin typeface="Arial"/>
              </a:rPr>
              <a:t>We used SQL queries and visualizations to uncover key patterns and correlations in the data.</a:t>
            </a:r>
            <a:endParaRPr b="0" lang="gl-ES" sz="8800" strike="noStrike" u="none">
              <a:solidFill>
                <a:srgbClr val="ffffff"/>
              </a:solidFill>
              <a:effectLst/>
              <a:uFillTx/>
              <a:latin typeface="Arial"/>
            </a:endParaRPr>
          </a:p>
          <a:p>
            <a:pPr marL="216000" indent="-216000" algn="just" defTabSz="914400">
              <a:lnSpc>
                <a:spcPct val="120000"/>
              </a:lnSpc>
              <a:spcBef>
                <a:spcPts val="1400"/>
              </a:spcBef>
              <a:buClr>
                <a:srgbClr val="4d869c"/>
              </a:buClr>
              <a:buSzPct val="40000"/>
              <a:buFont typeface="Wingdings" charset="2"/>
              <a:buChar char=""/>
              <a:tabLst>
                <a:tab algn="l" pos="0"/>
              </a:tabLst>
            </a:pPr>
            <a:r>
              <a:rPr b="1" lang="en-US" sz="8800" strike="noStrike" u="none">
                <a:solidFill>
                  <a:srgbClr val="ffffff"/>
                </a:solidFill>
                <a:effectLst/>
                <a:uFillTx/>
                <a:latin typeface="Arial"/>
              </a:rPr>
              <a:t>Interactive visual analytics using Folium and Plotly Dash</a:t>
            </a:r>
            <a:r>
              <a:rPr b="0" lang="en-US" sz="8800" strike="noStrike" u="none">
                <a:solidFill>
                  <a:srgbClr val="ffffff"/>
                </a:solidFill>
                <a:effectLst/>
                <a:uFillTx/>
                <a:latin typeface="Arial"/>
              </a:rPr>
              <a:t>: </a:t>
            </a:r>
            <a:r>
              <a:rPr b="0" i="1" lang="en-US" sz="8800" strike="noStrike" u="none">
                <a:solidFill>
                  <a:srgbClr val="ffffff"/>
                </a:solidFill>
                <a:effectLst/>
                <a:uFillTx/>
                <a:latin typeface="Arial"/>
              </a:rPr>
              <a:t>An interactive dashboard was built to explore data relationships and geographical insights.</a:t>
            </a:r>
            <a:endParaRPr b="0" lang="gl-ES" sz="8800" strike="noStrike" u="none">
              <a:solidFill>
                <a:srgbClr val="ffffff"/>
              </a:solidFill>
              <a:effectLst/>
              <a:uFillTx/>
              <a:latin typeface="Arial"/>
            </a:endParaRPr>
          </a:p>
          <a:p>
            <a:pPr marL="216000" indent="-216000" algn="just" defTabSz="914400">
              <a:lnSpc>
                <a:spcPct val="120000"/>
              </a:lnSpc>
              <a:spcBef>
                <a:spcPts val="1400"/>
              </a:spcBef>
              <a:buClr>
                <a:srgbClr val="4d869c"/>
              </a:buClr>
              <a:buSzPct val="40000"/>
              <a:buFont typeface="Wingdings" charset="2"/>
              <a:buChar char=""/>
              <a:tabLst>
                <a:tab algn="l" pos="0"/>
              </a:tabLst>
            </a:pPr>
            <a:r>
              <a:rPr b="1" lang="en-US" sz="8800" strike="noStrike" u="none">
                <a:solidFill>
                  <a:srgbClr val="ffffff"/>
                </a:solidFill>
                <a:effectLst/>
                <a:uFillTx/>
                <a:latin typeface="Arial"/>
              </a:rPr>
              <a:t>Predictive analysis using classification models</a:t>
            </a:r>
            <a:r>
              <a:rPr b="0" lang="en-US" sz="8800" strike="noStrike" u="none">
                <a:solidFill>
                  <a:srgbClr val="ffffff"/>
                </a:solidFill>
                <a:effectLst/>
                <a:uFillTx/>
                <a:latin typeface="Arial"/>
              </a:rPr>
              <a:t>: </a:t>
            </a:r>
            <a:r>
              <a:rPr b="0" i="1" lang="en-US" sz="8800" strike="noStrike" u="none">
                <a:solidFill>
                  <a:srgbClr val="ffffff"/>
                </a:solidFill>
                <a:effectLst/>
                <a:uFillTx/>
                <a:latin typeface="Arial"/>
              </a:rPr>
              <a:t>Multiple classification models were trained, tuned, and evaluated to find the most accurate predictor.</a:t>
            </a:r>
            <a:endParaRPr b="0" lang="gl-ES" sz="8800" strike="noStrike" u="none">
              <a:solidFill>
                <a:srgbClr val="ffffff"/>
              </a:solidFill>
              <a:effectLst/>
              <a:uFillTx/>
              <a:latin typeface="Arial"/>
            </a:endParaRPr>
          </a:p>
        </p:txBody>
      </p:sp>
      <p:sp>
        <p:nvSpPr>
          <p:cNvPr id="87"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Methodology</a:t>
            </a:r>
            <a:endParaRPr b="0" lang="gl-ES" sz="4000" strike="noStrike" u="none">
              <a:solidFill>
                <a:srgbClr val="ffffff"/>
              </a:solidFill>
              <a:effectLst/>
              <a:uFillTx/>
              <a:latin typeface="Arial"/>
            </a:endParaRPr>
          </a:p>
        </p:txBody>
      </p:sp>
      <p:sp>
        <p:nvSpPr>
          <p:cNvPr id="88" name="PlaceHolder 4"/>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AEC4A17-483C-49BA-BBCB-DA567CE09C8A}" type="slidenum">
              <a:rPr b="0" lang="en-US" sz="1600" strike="noStrike" u="none">
                <a:solidFill>
                  <a:srgbClr val="1c7ddb"/>
                </a:solidFill>
                <a:effectLst/>
                <a:uFillTx/>
                <a:latin typeface="Abadi"/>
              </a:rPr>
              <a:t>6</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88" name="PlaceHolder 1"/>
          <p:cNvSpPr>
            <a:spLocks noGrp="1"/>
          </p:cNvSpPr>
          <p:nvPr>
            <p:ph/>
          </p:nvPr>
        </p:nvSpPr>
        <p:spPr>
          <a:xfrm>
            <a:off x="789840" y="5738760"/>
            <a:ext cx="10209960" cy="848520"/>
          </a:xfrm>
          <a:prstGeom prst="rect">
            <a:avLst/>
          </a:prstGeom>
          <a:noFill/>
          <a:ln w="0">
            <a:noFill/>
          </a:ln>
        </p:spPr>
        <p:txBody>
          <a:bodyPr lIns="91440" rIns="91440" tIns="45720" bIns="45720" anchor="t">
            <a:normAutofit fontScale="55000" lnSpcReduction="19999"/>
          </a:bodyPr>
          <a:p>
            <a:pPr indent="0" defTabSz="914400">
              <a:lnSpc>
                <a:spcPct val="100000"/>
              </a:lnSpc>
              <a:spcBef>
                <a:spcPts val="1400"/>
              </a:spcBef>
              <a:buNone/>
              <a:tabLst>
                <a:tab algn="l" pos="0"/>
              </a:tabLst>
            </a:pPr>
            <a:r>
              <a:rPr b="0" lang="en-US" sz="2800" strike="noStrike" u="none">
                <a:solidFill>
                  <a:srgbClr val="ffffff"/>
                </a:solidFill>
                <a:effectLst/>
                <a:uFillTx/>
                <a:latin typeface="Abadi"/>
              </a:rPr>
              <a:t>The pie chart  illustrates the distribution of successful launches across </a:t>
            </a:r>
            <a:r>
              <a:rPr b="0" lang="en-US" sz="2800" strike="noStrike" u="none">
                <a:solidFill>
                  <a:srgbClr val="ffffff"/>
                </a:solidFill>
                <a:effectLst/>
                <a:uFillTx/>
                <a:latin typeface="Abadi"/>
              </a:rPr>
              <a:t>SpaceX's primary launch sites. </a:t>
            </a:r>
            <a:br>
              <a:rPr sz="2800"/>
            </a:br>
            <a:r>
              <a:rPr b="0" lang="en-US" sz="2800" strike="noStrike" u="none">
                <a:solidFill>
                  <a:srgbClr val="ffffff"/>
                </a:solidFill>
                <a:effectLst/>
                <a:uFillTx/>
                <a:latin typeface="Abadi"/>
              </a:rPr>
              <a:t>The dominance of KSC LC-39A and CCAFS SLC-40 underscores their critical </a:t>
            </a:r>
            <a:r>
              <a:rPr b="0" lang="en-US" sz="2800" strike="noStrike" u="none">
                <a:solidFill>
                  <a:srgbClr val="ffffff"/>
                </a:solidFill>
                <a:effectLst/>
                <a:uFillTx/>
                <a:latin typeface="Abadi"/>
              </a:rPr>
              <a:t>role in SpaceX's operations, while VAFB SLC-4E highlights the importance of </a:t>
            </a:r>
            <a:r>
              <a:rPr b="0" lang="en-US" sz="2800" strike="noStrike" u="none">
                <a:solidFill>
                  <a:srgbClr val="ffffff"/>
                </a:solidFill>
                <a:effectLst/>
                <a:uFillTx/>
                <a:latin typeface="Abadi"/>
              </a:rPr>
              <a:t>specialized launch sites for specific orbit types.</a:t>
            </a:r>
            <a:endParaRPr b="0" lang="gl-ES" sz="2800" strike="noStrike" u="none">
              <a:solidFill>
                <a:srgbClr val="ffffff"/>
              </a:solidFill>
              <a:effectLst/>
              <a:uFillTx/>
              <a:latin typeface="Arial"/>
            </a:endParaRPr>
          </a:p>
        </p:txBody>
      </p:sp>
      <p:sp>
        <p:nvSpPr>
          <p:cNvPr id="289"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2600" strike="noStrike" u="none">
                <a:solidFill>
                  <a:srgbClr val="0b49cb"/>
                </a:solidFill>
                <a:effectLst/>
                <a:uFillTx/>
                <a:latin typeface="Open Sans"/>
                <a:ea typeface="IBM Plex Mono SemiBold"/>
              </a:rPr>
              <a:t>SpaceX Launch Record Dashboard: Launch success count for all sites</a:t>
            </a:r>
            <a:endParaRPr b="0" lang="gl-ES" sz="2600" strike="noStrike" u="none">
              <a:solidFill>
                <a:srgbClr val="ffffff"/>
              </a:solidFill>
              <a:effectLst/>
              <a:uFillTx/>
              <a:latin typeface="Open Sans"/>
            </a:endParaRPr>
          </a:p>
        </p:txBody>
      </p:sp>
      <p:sp>
        <p:nvSpPr>
          <p:cNvPr id="290" name="PlaceHolder 67"/>
          <p:cNvSpPr/>
          <p:nvPr/>
        </p:nvSpPr>
        <p:spPr>
          <a:xfrm>
            <a:off x="8717400" y="60292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5C006EDD-0B11-41FB-BBA6-1DD8708AA0BE}" type="slidenum">
              <a:rPr b="0" lang="en-US" sz="1600" strike="noStrike" u="none">
                <a:solidFill>
                  <a:srgbClr val="1c7ddb"/>
                </a:solidFill>
                <a:effectLst/>
                <a:uFillTx/>
                <a:latin typeface="Abadi"/>
              </a:rPr>
              <a:t>60</a:t>
            </a:fld>
            <a:endParaRPr b="0" lang="gl-ES" sz="1600" strike="noStrike" u="none">
              <a:solidFill>
                <a:srgbClr val="ffffff"/>
              </a:solidFill>
              <a:effectLst/>
              <a:uFillTx/>
              <a:latin typeface="Arial"/>
            </a:endParaRPr>
          </a:p>
        </p:txBody>
      </p:sp>
      <p:pic>
        <p:nvPicPr>
          <p:cNvPr id="291" name="" descr=""/>
          <p:cNvPicPr/>
          <p:nvPr/>
        </p:nvPicPr>
        <p:blipFill>
          <a:blip r:embed="rId1"/>
          <a:stretch/>
        </p:blipFill>
        <p:spPr>
          <a:xfrm>
            <a:off x="900000" y="1341360"/>
            <a:ext cx="10440000" cy="4182840"/>
          </a:xfrm>
          <a:prstGeom prst="rect">
            <a:avLst/>
          </a:prstGeom>
          <a:noFill/>
          <a:ln w="0">
            <a:noFill/>
          </a:ln>
        </p:spPr>
      </p:pic>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92"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a:bodyPr>
          <a:p>
            <a:pPr defTabSz="914400">
              <a:lnSpc>
                <a:spcPct val="90000"/>
              </a:lnSpc>
              <a:spcBef>
                <a:spcPts val="1191"/>
              </a:spcBef>
              <a:spcAft>
                <a:spcPts val="992"/>
              </a:spcAft>
            </a:pPr>
            <a:r>
              <a:rPr b="1" lang="en-US" sz="1800" strike="noStrike" u="none">
                <a:solidFill>
                  <a:srgbClr val="0b49cb"/>
                </a:solidFill>
                <a:effectLst/>
                <a:uFillTx/>
                <a:latin typeface="Open Sans"/>
                <a:ea typeface="IBM Plex Mono SemiBold"/>
              </a:rPr>
              <a:t>SpaceX Launch Record Dashboard: Site with highest launch success ratio (CCAFS LC-40)</a:t>
            </a:r>
            <a:endParaRPr b="0" lang="gl-ES" sz="1800" strike="noStrike" u="none">
              <a:solidFill>
                <a:srgbClr val="ffffff"/>
              </a:solidFill>
              <a:effectLst/>
              <a:uFillTx/>
              <a:latin typeface="Arial"/>
            </a:endParaRPr>
          </a:p>
        </p:txBody>
      </p:sp>
      <p:sp>
        <p:nvSpPr>
          <p:cNvPr id="293" name="PlaceHolder 68"/>
          <p:cNvSpPr/>
          <p:nvPr/>
        </p:nvSpPr>
        <p:spPr>
          <a:xfrm>
            <a:off x="8717400" y="60296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2A79607C-6825-4E5F-84D8-D01422AD756E}" type="slidenum">
              <a:rPr b="0" lang="en-US" sz="1600" strike="noStrike" u="none">
                <a:solidFill>
                  <a:srgbClr val="1c7ddb"/>
                </a:solidFill>
                <a:effectLst/>
                <a:uFillTx/>
                <a:latin typeface="Abadi"/>
              </a:rPr>
              <a:t>61</a:t>
            </a:fld>
            <a:endParaRPr b="0" lang="gl-ES" sz="1600" strike="noStrike" u="none">
              <a:solidFill>
                <a:srgbClr val="ffffff"/>
              </a:solidFill>
              <a:effectLst/>
              <a:uFillTx/>
              <a:latin typeface="Arial"/>
            </a:endParaRPr>
          </a:p>
        </p:txBody>
      </p:sp>
      <p:pic>
        <p:nvPicPr>
          <p:cNvPr id="294" name="" descr=""/>
          <p:cNvPicPr/>
          <p:nvPr/>
        </p:nvPicPr>
        <p:blipFill>
          <a:blip r:embed="rId1"/>
          <a:stretch/>
        </p:blipFill>
        <p:spPr>
          <a:xfrm>
            <a:off x="900000" y="1085040"/>
            <a:ext cx="10440000" cy="4182840"/>
          </a:xfrm>
          <a:prstGeom prst="rect">
            <a:avLst/>
          </a:prstGeom>
          <a:noFill/>
          <a:ln w="0">
            <a:noFill/>
          </a:ln>
        </p:spPr>
      </p:pic>
      <p:sp>
        <p:nvSpPr>
          <p:cNvPr id="295" name=""/>
          <p:cNvSpPr txBox="1"/>
          <p:nvPr/>
        </p:nvSpPr>
        <p:spPr>
          <a:xfrm>
            <a:off x="900000" y="5400000"/>
            <a:ext cx="10080000" cy="126000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Pie chart for CCAFS LC-40 illustrates a strong success rate of 73.1%, indicating that this launch site is a reliable and crucial asset for SpaceX's operations. </a:t>
            </a:r>
            <a:br>
              <a:rPr sz="1800"/>
            </a:br>
            <a:r>
              <a:rPr b="0" lang="gl-ES" sz="1800" strike="noStrike" u="none">
                <a:solidFill>
                  <a:srgbClr val="ffffff"/>
                </a:solidFill>
                <a:effectLst/>
                <a:uFillTx/>
                <a:latin typeface="Arial"/>
              </a:rPr>
              <a:t>The failure rate of 26.9% underscores the complexity and challenges of space launches and the importance of continuous improvement.</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296"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85000" lnSpcReduction="19999"/>
          </a:bodyPr>
          <a:p>
            <a:pPr defTabSz="914400">
              <a:lnSpc>
                <a:spcPct val="90000"/>
              </a:lnSpc>
            </a:pPr>
            <a:r>
              <a:rPr b="1" lang="en-US" sz="2400" strike="noStrike" u="none">
                <a:solidFill>
                  <a:srgbClr val="0b49cb"/>
                </a:solidFill>
                <a:effectLst/>
                <a:uFillTx/>
                <a:latin typeface="Open Sans"/>
                <a:ea typeface="IBM Plex Mono SemiBold"/>
              </a:rPr>
              <a:t>Payload vs. Launch Outcome scatter plot for all sites (different payload  in the range slider)</a:t>
            </a:r>
            <a:endParaRPr b="1" lang="gl-ES" sz="2400" strike="noStrike" u="none">
              <a:solidFill>
                <a:srgbClr val="ffffff"/>
              </a:solidFill>
              <a:effectLst/>
              <a:uFillTx/>
              <a:latin typeface="Open Sans"/>
            </a:endParaRPr>
          </a:p>
        </p:txBody>
      </p:sp>
      <p:sp>
        <p:nvSpPr>
          <p:cNvPr id="297" name="PlaceHolder 69"/>
          <p:cNvSpPr/>
          <p:nvPr/>
        </p:nvSpPr>
        <p:spPr>
          <a:xfrm>
            <a:off x="8717400" y="603000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DBB6453-BCBC-4A41-AF81-C6E0A321EB38}" type="slidenum">
              <a:rPr b="0" lang="en-US" sz="1600" strike="noStrike" u="none">
                <a:solidFill>
                  <a:srgbClr val="1c7ddb"/>
                </a:solidFill>
                <a:effectLst/>
                <a:uFillTx/>
                <a:latin typeface="Abadi"/>
              </a:rPr>
              <a:t>62</a:t>
            </a:fld>
            <a:endParaRPr b="0" lang="gl-ES" sz="1600" strike="noStrike" u="none">
              <a:solidFill>
                <a:srgbClr val="ffffff"/>
              </a:solidFill>
              <a:effectLst/>
              <a:uFillTx/>
              <a:latin typeface="Arial"/>
            </a:endParaRPr>
          </a:p>
        </p:txBody>
      </p:sp>
      <p:pic>
        <p:nvPicPr>
          <p:cNvPr id="298" name="" descr=""/>
          <p:cNvPicPr/>
          <p:nvPr/>
        </p:nvPicPr>
        <p:blipFill>
          <a:blip r:embed="rId1"/>
          <a:stretch/>
        </p:blipFill>
        <p:spPr>
          <a:xfrm>
            <a:off x="889920" y="1260000"/>
            <a:ext cx="10440000" cy="3780000"/>
          </a:xfrm>
          <a:prstGeom prst="rect">
            <a:avLst/>
          </a:prstGeom>
          <a:noFill/>
          <a:ln w="0">
            <a:noFill/>
          </a:ln>
        </p:spPr>
      </p:pic>
      <p:sp>
        <p:nvSpPr>
          <p:cNvPr id="299" name=""/>
          <p:cNvSpPr txBox="1"/>
          <p:nvPr/>
        </p:nvSpPr>
        <p:spPr>
          <a:xfrm>
            <a:off x="900000" y="5220000"/>
            <a:ext cx="10080000" cy="1260000"/>
          </a:xfrm>
          <a:prstGeom prst="rect">
            <a:avLst/>
          </a:prstGeom>
          <a:noFill/>
          <a:ln w="0">
            <a:noFill/>
          </a:ln>
        </p:spPr>
        <p:txBody>
          <a:bodyPr lIns="90000" rIns="90000" tIns="45000" bIns="45000" anchor="t">
            <a:spAutoFit/>
          </a:bodyPr>
          <a:p>
            <a:r>
              <a:rPr b="0" lang="gl-ES" sz="1800" strike="noStrike" u="none">
                <a:solidFill>
                  <a:srgbClr val="ffffff"/>
                </a:solidFill>
                <a:effectLst/>
                <a:uFillTx/>
                <a:latin typeface="Arial"/>
              </a:rPr>
              <a:t>The scatter plot shows the correlation between payload mass, booster version, and launch success. </a:t>
            </a:r>
            <a:br>
              <a:rPr sz="1800"/>
            </a:br>
            <a:r>
              <a:rPr b="0" lang="gl-ES" sz="1800" strike="noStrike" u="none">
                <a:solidFill>
                  <a:srgbClr val="ffffff"/>
                </a:solidFill>
                <a:effectLst/>
                <a:uFillTx/>
                <a:latin typeface="Arial"/>
              </a:rPr>
              <a:t>The data shows that newer booster versions (FT, B4, B5) have significantly higher success rates, particularly for heavier payloads.</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0" name="TextBox 1"/>
          <p:cNvSpPr/>
          <p:nvPr/>
        </p:nvSpPr>
        <p:spPr>
          <a:xfrm>
            <a:off x="798120" y="2529720"/>
            <a:ext cx="10310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5</a:t>
            </a:r>
            <a:endParaRPr b="0" lang="gl-E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301" name="PlaceHolder 1"/>
          <p:cNvSpPr>
            <a:spLocks noGrp="1"/>
          </p:cNvSpPr>
          <p:nvPr>
            <p:ph/>
          </p:nvPr>
        </p:nvSpPr>
        <p:spPr>
          <a:xfrm>
            <a:off x="900000" y="5760000"/>
            <a:ext cx="9900000" cy="540000"/>
          </a:xfrm>
          <a:prstGeom prst="rect">
            <a:avLst/>
          </a:prstGeom>
          <a:noFill/>
          <a:ln w="0">
            <a:noFill/>
          </a:ln>
        </p:spPr>
        <p:txBody>
          <a:bodyPr lIns="91440" rIns="91440" tIns="45720" bIns="45720" anchor="t" anchorCtr="1">
            <a:normAutofit/>
          </a:bodyPr>
          <a:p>
            <a:pPr marL="228600" indent="0" algn="ctr" defTabSz="914400">
              <a:lnSpc>
                <a:spcPct val="100000"/>
              </a:lnSpc>
              <a:spcBef>
                <a:spcPts val="1400"/>
              </a:spcBef>
              <a:buNone/>
            </a:pPr>
            <a:r>
              <a:rPr b="0" lang="en-US" sz="2000" strike="noStrike" u="none">
                <a:solidFill>
                  <a:srgbClr val="ffffff"/>
                </a:solidFill>
                <a:effectLst/>
                <a:uFillTx/>
                <a:latin typeface="Abadi"/>
              </a:rPr>
              <a:t>Decission Tree has the highest accuracy: 88%</a:t>
            </a:r>
            <a:endParaRPr b="0" lang="gl-ES" sz="2000" strike="noStrike" u="none">
              <a:solidFill>
                <a:srgbClr val="ffffff"/>
              </a:solidFill>
              <a:effectLst/>
              <a:uFillTx/>
              <a:latin typeface="Arial"/>
            </a:endParaRPr>
          </a:p>
        </p:txBody>
      </p:sp>
      <p:sp>
        <p:nvSpPr>
          <p:cNvPr id="302"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Classification Accuracy</a:t>
            </a:r>
            <a:endParaRPr b="1" lang="gl-ES" sz="4000" strike="noStrike" u="none">
              <a:solidFill>
                <a:srgbClr val="ffffff"/>
              </a:solidFill>
              <a:effectLst/>
              <a:uFillTx/>
              <a:latin typeface="Open Sans"/>
            </a:endParaRPr>
          </a:p>
        </p:txBody>
      </p:sp>
      <p:sp>
        <p:nvSpPr>
          <p:cNvPr id="303" name="PlaceHolder 70"/>
          <p:cNvSpPr/>
          <p:nvPr/>
        </p:nvSpPr>
        <p:spPr>
          <a:xfrm>
            <a:off x="8717400" y="603036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CD92B4B-7015-4BA8-9B33-2A7DAC3B455A}" type="slidenum">
              <a:rPr b="0" lang="en-US" sz="1600" strike="noStrike" u="none">
                <a:solidFill>
                  <a:srgbClr val="1c7ddb"/>
                </a:solidFill>
                <a:effectLst/>
                <a:uFillTx/>
                <a:latin typeface="Abadi"/>
              </a:rPr>
              <a:t>64</a:t>
            </a:fld>
            <a:endParaRPr b="0" lang="gl-ES" sz="1600" strike="noStrike" u="none">
              <a:solidFill>
                <a:srgbClr val="ffffff"/>
              </a:solidFill>
              <a:effectLst/>
              <a:uFillTx/>
              <a:latin typeface="Arial"/>
            </a:endParaRPr>
          </a:p>
        </p:txBody>
      </p:sp>
      <p:pic>
        <p:nvPicPr>
          <p:cNvPr id="304" name="" descr=""/>
          <p:cNvPicPr/>
          <p:nvPr/>
        </p:nvPicPr>
        <p:blipFill>
          <a:blip r:embed="rId1"/>
          <a:stretch/>
        </p:blipFill>
        <p:spPr>
          <a:xfrm>
            <a:off x="900000" y="1080000"/>
            <a:ext cx="10440000" cy="4500000"/>
          </a:xfrm>
          <a:prstGeom prst="rect">
            <a:avLst/>
          </a:prstGeom>
          <a:noFill/>
          <a:ln w="0">
            <a:noFill/>
          </a:ln>
        </p:spPr>
      </p:pic>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305" name="PlaceHolder 1"/>
          <p:cNvSpPr>
            <a:spLocks noGrp="1"/>
          </p:cNvSpPr>
          <p:nvPr>
            <p:ph/>
          </p:nvPr>
        </p:nvSpPr>
        <p:spPr>
          <a:xfrm>
            <a:off x="900000" y="5760000"/>
            <a:ext cx="10080000" cy="900000"/>
          </a:xfrm>
          <a:prstGeom prst="rect">
            <a:avLst/>
          </a:prstGeom>
          <a:noFill/>
          <a:ln w="0">
            <a:noFill/>
          </a:ln>
        </p:spPr>
        <p:txBody>
          <a:bodyPr lIns="90000" rIns="90000" tIns="45000" bIns="45000" anchor="t">
            <a:normAutofit fontScale="70000" lnSpcReduction="19999"/>
          </a:bodyPr>
          <a:p>
            <a:pPr marL="228600" indent="0" defTabSz="914400">
              <a:lnSpc>
                <a:spcPct val="100000"/>
              </a:lnSpc>
              <a:spcBef>
                <a:spcPts val="1400"/>
              </a:spcBef>
              <a:buNone/>
            </a:pPr>
            <a:r>
              <a:rPr b="0" lang="en-US" sz="2200" strike="noStrike" u="none">
                <a:solidFill>
                  <a:srgbClr val="ffffff"/>
                </a:solidFill>
                <a:effectLst/>
                <a:uFillTx/>
                <a:latin typeface="Abadi"/>
              </a:rPr>
              <a:t>The confusion matrix shows that the model is very good at identifying successful landings (high recall) but struggles with correctly identifying failed landings (high false positives).</a:t>
            </a:r>
            <a:br>
              <a:rPr sz="2200"/>
            </a:br>
            <a:r>
              <a:rPr b="0" lang="en-US" sz="2200" strike="noStrike" u="none">
                <a:solidFill>
                  <a:srgbClr val="ffffff"/>
                </a:solidFill>
                <a:effectLst/>
                <a:uFillTx/>
                <a:latin typeface="Abadi"/>
              </a:rPr>
              <a:t>Improving the model's ability to distinguish between successful and failed landings will enhance its overall performance.</a:t>
            </a:r>
            <a:endParaRPr b="0" lang="gl-ES" sz="2200" strike="noStrike" u="none">
              <a:solidFill>
                <a:srgbClr val="ffffff"/>
              </a:solidFill>
              <a:effectLst/>
              <a:uFillTx/>
              <a:latin typeface="Arial"/>
            </a:endParaRPr>
          </a:p>
        </p:txBody>
      </p:sp>
      <p:sp>
        <p:nvSpPr>
          <p:cNvPr id="306"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Confusion Matrix: Decission Tree</a:t>
            </a:r>
            <a:endParaRPr b="1" lang="gl-ES" sz="4000" strike="noStrike" u="none">
              <a:solidFill>
                <a:srgbClr val="ffffff"/>
              </a:solidFill>
              <a:effectLst/>
              <a:uFillTx/>
              <a:latin typeface="Open Sans"/>
            </a:endParaRPr>
          </a:p>
        </p:txBody>
      </p:sp>
      <p:sp>
        <p:nvSpPr>
          <p:cNvPr id="307" name="PlaceHolder 71"/>
          <p:cNvSpPr/>
          <p:nvPr/>
        </p:nvSpPr>
        <p:spPr>
          <a:xfrm>
            <a:off x="8717400" y="603072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B78164EA-54CE-4A3F-9FD9-6803C39DBA81}" type="slidenum">
              <a:rPr b="0" lang="en-US" sz="1600" strike="noStrike" u="none">
                <a:solidFill>
                  <a:srgbClr val="1c7ddb"/>
                </a:solidFill>
                <a:effectLst/>
                <a:uFillTx/>
                <a:latin typeface="Abadi"/>
              </a:rPr>
              <a:t>65</a:t>
            </a:fld>
            <a:endParaRPr b="0" lang="gl-ES" sz="1600" strike="noStrike" u="none">
              <a:solidFill>
                <a:srgbClr val="ffffff"/>
              </a:solidFill>
              <a:effectLst/>
              <a:uFillTx/>
              <a:latin typeface="Arial"/>
            </a:endParaRPr>
          </a:p>
        </p:txBody>
      </p:sp>
      <p:pic>
        <p:nvPicPr>
          <p:cNvPr id="308" name="" descr=""/>
          <p:cNvPicPr/>
          <p:nvPr/>
        </p:nvPicPr>
        <p:blipFill>
          <a:blip r:embed="rId1"/>
          <a:stretch/>
        </p:blipFill>
        <p:spPr>
          <a:xfrm>
            <a:off x="3597840" y="1275840"/>
            <a:ext cx="5028120" cy="4313880"/>
          </a:xfrm>
          <a:prstGeom prst="rect">
            <a:avLst/>
          </a:prstGeom>
          <a:noFill/>
          <a:ln w="0">
            <a:noFill/>
          </a:ln>
        </p:spPr>
      </p:pic>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309" name="PlaceHolder 1"/>
          <p:cNvSpPr>
            <a:spLocks noGrp="1"/>
          </p:cNvSpPr>
          <p:nvPr>
            <p:ph/>
          </p:nvPr>
        </p:nvSpPr>
        <p:spPr>
          <a:xfrm>
            <a:off x="770040" y="1260000"/>
            <a:ext cx="10209960" cy="4680000"/>
          </a:xfrm>
          <a:prstGeom prst="rect">
            <a:avLst/>
          </a:prstGeom>
          <a:noFill/>
          <a:ln w="0">
            <a:noFill/>
          </a:ln>
        </p:spPr>
        <p:txBody>
          <a:bodyPr lIns="90000" rIns="90000" tIns="45000" bIns="45000" anchor="t">
            <a:normAutofit lnSpcReduction="9999"/>
          </a:bodyPr>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Our project successfully used machine learning to predict SpaceX Falcon 9 first-stage landing outcomes with an accuracy of 0.88.</a:t>
            </a:r>
            <a:endParaRPr b="0" lang="gl-ES" sz="2200" strike="noStrike" u="none">
              <a:solidFill>
                <a:srgbClr val="ffffff"/>
              </a:solidFill>
              <a:effectLst/>
              <a:uFillTx/>
              <a:latin typeface="Arial"/>
            </a:endParaRPr>
          </a:p>
          <a:p>
            <a:pPr marL="216000"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The Decision Tree Classifier was the most effective model, demonstrating its ability to handle this classification task.</a:t>
            </a:r>
            <a:endParaRPr b="0" lang="gl-ES" sz="2200" strike="noStrike" u="none">
              <a:solidFill>
                <a:srgbClr val="ffffff"/>
              </a:solidFill>
              <a:effectLst/>
              <a:uFillTx/>
              <a:latin typeface="Arial"/>
            </a:endParaRPr>
          </a:p>
          <a:p>
            <a:pPr marL="216000"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Launch site and payload mass were identified as key factors with a strong correlation to landing success.</a:t>
            </a:r>
            <a:endParaRPr b="0" lang="gl-ES" sz="2200" strike="noStrike" u="none">
              <a:solidFill>
                <a:srgbClr val="ffffff"/>
              </a:solidFill>
              <a:effectLst/>
              <a:uFillTx/>
              <a:latin typeface="Arial"/>
            </a:endParaRPr>
          </a:p>
          <a:p>
            <a:pPr marL="216000" indent="0" defTabSz="914400">
              <a:lnSpc>
                <a:spcPct val="100000"/>
              </a:lnSpc>
              <a:spcBef>
                <a:spcPts val="1400"/>
              </a:spcBef>
              <a:buNone/>
              <a:tabLst>
                <a:tab algn="l" pos="0"/>
              </a:tabLst>
            </a:pPr>
            <a:endParaRPr b="0" lang="gl-ES" sz="2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0" lang="en-US" sz="2200" strike="noStrike" u="none">
                <a:solidFill>
                  <a:srgbClr val="ffffff"/>
                </a:solidFill>
                <a:effectLst/>
                <a:uFillTx/>
                <a:latin typeface="Abadi"/>
              </a:rPr>
              <a:t>Interactive dashboards are a powerful tool for visual data exploration and can provide real-time insights for decision-makers.</a:t>
            </a:r>
            <a:endParaRPr b="0" lang="gl-ES" sz="2200" strike="noStrike" u="none">
              <a:solidFill>
                <a:srgbClr val="ffffff"/>
              </a:solidFill>
              <a:effectLst/>
              <a:uFillTx/>
              <a:latin typeface="Arial"/>
            </a:endParaRPr>
          </a:p>
        </p:txBody>
      </p:sp>
      <p:sp>
        <p:nvSpPr>
          <p:cNvPr id="310"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Conclusions</a:t>
            </a:r>
            <a:endParaRPr b="1" lang="gl-ES" sz="4000" strike="noStrike" u="none">
              <a:solidFill>
                <a:srgbClr val="ffffff"/>
              </a:solidFill>
              <a:effectLst/>
              <a:uFillTx/>
              <a:latin typeface="Open Sans"/>
            </a:endParaRPr>
          </a:p>
        </p:txBody>
      </p:sp>
      <p:sp>
        <p:nvSpPr>
          <p:cNvPr id="311" name="PlaceHolder 72"/>
          <p:cNvSpPr/>
          <p:nvPr/>
        </p:nvSpPr>
        <p:spPr>
          <a:xfrm>
            <a:off x="8717400" y="60310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FB941493-A3EE-4F51-938C-36AB3A80C136}" type="slidenum">
              <a:rPr b="0" lang="en-US" sz="1600" strike="noStrike" u="none">
                <a:solidFill>
                  <a:srgbClr val="1c7ddb"/>
                </a:solidFill>
                <a:effectLst/>
                <a:uFillTx/>
                <a:latin typeface="Abadi"/>
              </a:rPr>
              <a:t>&lt;número&gt;</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312" name="PlaceHolder 1"/>
          <p:cNvSpPr>
            <a:spLocks noGrp="1"/>
          </p:cNvSpPr>
          <p:nvPr>
            <p:ph/>
          </p:nvPr>
        </p:nvSpPr>
        <p:spPr>
          <a:xfrm>
            <a:off x="770040" y="1260000"/>
            <a:ext cx="10514160" cy="4948200"/>
          </a:xfrm>
          <a:prstGeom prst="rect">
            <a:avLst/>
          </a:prstGeom>
          <a:noFill/>
          <a:ln w="0">
            <a:noFill/>
          </a:ln>
        </p:spPr>
        <p:txBody>
          <a:bodyPr lIns="90000" rIns="90000" tIns="45000" bIns="45000" anchor="t">
            <a:normAutofit fontScale="32500" lnSpcReduction="19999"/>
          </a:bodyPr>
          <a:p>
            <a:pPr marL="216000" indent="-216000" defTabSz="914400">
              <a:lnSpc>
                <a:spcPct val="100000"/>
              </a:lnSpc>
              <a:spcBef>
                <a:spcPts val="1400"/>
              </a:spcBef>
              <a:buClr>
                <a:srgbClr val="4d868a"/>
              </a:buClr>
              <a:buSzPct val="45000"/>
              <a:buFont typeface="Wingdings" charset="2"/>
              <a:buChar char=""/>
              <a:tabLst>
                <a:tab algn="l" pos="0"/>
              </a:tabLst>
            </a:pPr>
            <a:r>
              <a:rPr b="1" lang="en-US" sz="7200" strike="noStrike" u="none">
                <a:solidFill>
                  <a:srgbClr val="ffffff"/>
                </a:solidFill>
                <a:effectLst/>
                <a:uFillTx/>
                <a:latin typeface="Abadi"/>
              </a:rPr>
              <a:t>Jupyter Notebooks</a:t>
            </a:r>
            <a:r>
              <a:rPr b="0" lang="en-US" sz="7200" strike="noStrike" u="none">
                <a:solidFill>
                  <a:srgbClr val="ffffff"/>
                </a:solidFill>
                <a:effectLst/>
                <a:uFillTx/>
                <a:latin typeface="Abadi"/>
              </a:rPr>
              <a:t>:</a:t>
            </a:r>
            <a:br>
              <a:rPr sz="7200"/>
            </a:br>
            <a:r>
              <a:rPr b="0" lang="en-US" sz="7200" strike="noStrike" u="none">
                <a:solidFill>
                  <a:srgbClr val="ffffff"/>
                </a:solidFill>
                <a:effectLst/>
                <a:uFillTx/>
                <a:latin typeface="Abadi"/>
              </a:rPr>
              <a:t> </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1. - jupyter-labs-spacex-data-collection-api.-COMPLETED.ipynb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2. - jupyter-labs-webscraping-COMPLETED.ipynb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3. - labs-jupyter-spacex-Data wrangling-COMPLETED.ipynb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4. - jupyter-labs-eda-sql-coursera_sqllite-COMPLETED.ipynb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5. - edadataviz-COMPLETED.ipynb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6. - lab_jupyter_launch_site_location-COMPLETED.ipynb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r>
              <a:rPr b="0" i="1" lang="en-US" sz="7200" strike="noStrike" u="none">
                <a:solidFill>
                  <a:srgbClr val="ffffff"/>
                </a:solidFill>
                <a:effectLst/>
                <a:uFillTx/>
                <a:latin typeface="Abadi"/>
              </a:rPr>
              <a:t>    7. - SpaceX_Machine Learning Prediction_Part_5-COMPLETED.ipynb</a:t>
            </a:r>
            <a:endParaRPr b="0" lang="gl-ES" sz="7200" strike="noStrike" u="none">
              <a:solidFill>
                <a:srgbClr val="ffffff"/>
              </a:solidFill>
              <a:effectLst/>
              <a:uFillTx/>
              <a:latin typeface="Arial"/>
            </a:endParaRPr>
          </a:p>
          <a:p>
            <a:pPr indent="0" defTabSz="914400">
              <a:lnSpc>
                <a:spcPct val="100000"/>
              </a:lnSpc>
              <a:spcBef>
                <a:spcPts val="1400"/>
              </a:spcBef>
              <a:buNone/>
              <a:tabLst>
                <a:tab algn="l" pos="0"/>
              </a:tabLst>
            </a:pPr>
            <a:endParaRPr b="0" lang="gl-ES" sz="7200" strike="noStrike" u="none">
              <a:solidFill>
                <a:srgbClr val="ffffff"/>
              </a:solidFill>
              <a:effectLst/>
              <a:uFillTx/>
              <a:latin typeface="Arial"/>
            </a:endParaRPr>
          </a:p>
          <a:p>
            <a:pPr marL="216000" indent="-216000" defTabSz="914400">
              <a:lnSpc>
                <a:spcPct val="100000"/>
              </a:lnSpc>
              <a:spcBef>
                <a:spcPts val="1400"/>
              </a:spcBef>
              <a:buClr>
                <a:srgbClr val="4d868a"/>
              </a:buClr>
              <a:buSzPct val="45000"/>
              <a:buFont typeface="Wingdings" charset="2"/>
              <a:buChar char=""/>
              <a:tabLst>
                <a:tab algn="l" pos="0"/>
              </a:tabLst>
            </a:pPr>
            <a:r>
              <a:rPr b="1" lang="en-US" sz="7200" strike="noStrike" u="none">
                <a:solidFill>
                  <a:srgbClr val="ffffff"/>
                </a:solidFill>
                <a:effectLst/>
                <a:uFillTx/>
                <a:latin typeface="Abadi"/>
              </a:rPr>
              <a:t>Interactive Dash App</a:t>
            </a:r>
            <a:r>
              <a:rPr b="0" lang="en-US" sz="7200" strike="noStrike" u="none">
                <a:solidFill>
                  <a:srgbClr val="ffffff"/>
                </a:solidFill>
                <a:effectLst/>
                <a:uFillTx/>
                <a:latin typeface="Abadi"/>
              </a:rPr>
              <a:t>: </a:t>
            </a:r>
            <a:r>
              <a:rPr b="0" i="1" lang="en-US" sz="7200" strike="noStrike" u="none">
                <a:solidFill>
                  <a:srgbClr val="ffffff"/>
                </a:solidFill>
                <a:effectLst/>
                <a:uFillTx/>
                <a:latin typeface="Abadi"/>
              </a:rPr>
              <a:t>spacex-dash-app-COMPLETED.py</a:t>
            </a:r>
            <a:endParaRPr b="0" lang="gl-ES" sz="7200" strike="noStrike" u="none">
              <a:solidFill>
                <a:srgbClr val="ffffff"/>
              </a:solidFill>
              <a:effectLst/>
              <a:uFillTx/>
              <a:latin typeface="Arial"/>
            </a:endParaRPr>
          </a:p>
        </p:txBody>
      </p:sp>
      <p:sp>
        <p:nvSpPr>
          <p:cNvPr id="313"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Appendix</a:t>
            </a:r>
            <a:endParaRPr b="1" lang="gl-ES" sz="4000" strike="noStrike" u="none">
              <a:solidFill>
                <a:srgbClr val="ffffff"/>
              </a:solidFill>
              <a:effectLst/>
              <a:uFillTx/>
              <a:latin typeface="Open Sans"/>
            </a:endParaRPr>
          </a:p>
        </p:txBody>
      </p:sp>
      <p:sp>
        <p:nvSpPr>
          <p:cNvPr id="314" name="PlaceHolder 73"/>
          <p:cNvSpPr/>
          <p:nvPr/>
        </p:nvSpPr>
        <p:spPr>
          <a:xfrm>
            <a:off x="8717400" y="603144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C9D666C-7162-4391-90F9-CA52B103E06C}" type="slidenum">
              <a:rPr b="0" lang="en-US" sz="1600" strike="noStrike" u="none">
                <a:solidFill>
                  <a:srgbClr val="1c7ddb"/>
                </a:solidFill>
                <a:effectLst/>
                <a:uFillTx/>
                <a:latin typeface="Abadi"/>
              </a:rPr>
              <a:t>&lt;número&gt;</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89" name="PlaceHolder 1"/>
          <p:cNvSpPr>
            <a:spLocks noGrp="1"/>
          </p:cNvSpPr>
          <p:nvPr>
            <p:ph/>
          </p:nvPr>
        </p:nvSpPr>
        <p:spPr>
          <a:xfrm>
            <a:off x="770040" y="1825560"/>
            <a:ext cx="10514160" cy="4348800"/>
          </a:xfrm>
          <a:prstGeom prst="rect">
            <a:avLst/>
          </a:prstGeom>
          <a:noFill/>
          <a:ln w="0">
            <a:noFill/>
          </a:ln>
        </p:spPr>
        <p:txBody>
          <a:bodyPr lIns="90000" rIns="90000" tIns="45000" bIns="45000" anchor="t">
            <a:noAutofit/>
          </a:bodyPr>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badi"/>
              </a:rPr>
              <a:t>Process</a:t>
            </a:r>
            <a:r>
              <a:rPr b="0" lang="en-US" sz="2200" strike="noStrike" u="none">
                <a:solidFill>
                  <a:srgbClr val="ffffff"/>
                </a:solidFill>
                <a:effectLst/>
                <a:uFillTx/>
                <a:latin typeface="Abadi"/>
              </a:rPr>
              <a:t>: </a:t>
            </a:r>
            <a:r>
              <a:rPr b="0" i="1" lang="en-US" sz="2200" strike="noStrike" u="none">
                <a:solidFill>
                  <a:srgbClr val="ffffff"/>
                </a:solidFill>
                <a:effectLst/>
                <a:uFillTx/>
                <a:latin typeface="Abadi"/>
              </a:rPr>
              <a:t>We systematically collected data from two primary sources to build a comprehensive historical record of Falcon 9 launches. This provided a robust foundation for our analysis.</a:t>
            </a: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tabLst>
                <a:tab algn="l" pos="0"/>
              </a:tabLst>
            </a:pPr>
            <a:r>
              <a:rPr b="1" lang="en-US" sz="2200" strike="noStrike" u="none">
                <a:solidFill>
                  <a:srgbClr val="ffffff"/>
                </a:solidFill>
                <a:effectLst/>
                <a:uFillTx/>
                <a:latin typeface="Abadi"/>
              </a:rPr>
              <a:t>Key Stages / Tools</a:t>
            </a:r>
            <a:r>
              <a:rPr b="0" lang="en-US" sz="2200" strike="noStrike" u="none">
                <a:solidFill>
                  <a:srgbClr val="ffffff"/>
                </a:solidFill>
                <a:effectLst/>
                <a:uFillTx/>
                <a:latin typeface="Abadi"/>
              </a:rPr>
              <a:t>:</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en-US" sz="2200" strike="noStrike" u="none">
                <a:solidFill>
                  <a:srgbClr val="ffffff"/>
                </a:solidFill>
                <a:effectLst/>
                <a:uFillTx/>
                <a:latin typeface="Abadi"/>
              </a:rPr>
              <a:t>SpaceX API for structured, programmatic data.</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en-US" sz="2200" strike="noStrike" u="none">
                <a:solidFill>
                  <a:srgbClr val="ffffff"/>
                </a:solidFill>
                <a:effectLst/>
                <a:uFillTx/>
                <a:latin typeface="Abadi"/>
              </a:rPr>
              <a:t>Web Scraping for historical records from Wikipedia.</a:t>
            </a:r>
            <a:endParaRPr b="0" lang="gl-ES" sz="2200" strike="noStrike" u="none">
              <a:solidFill>
                <a:srgbClr val="ffffff"/>
              </a:solidFill>
              <a:effectLst/>
              <a:uFillTx/>
              <a:latin typeface="Arial"/>
            </a:endParaRPr>
          </a:p>
          <a:p>
            <a:pPr lvl="1" marL="432000" indent="-216000" defTabSz="914400">
              <a:lnSpc>
                <a:spcPct val="100000"/>
              </a:lnSpc>
              <a:spcBef>
                <a:spcPts val="1134"/>
              </a:spcBef>
              <a:buClr>
                <a:srgbClr val="ffffff"/>
              </a:buClr>
              <a:buSzPct val="45000"/>
              <a:buFont typeface="Wingdings" charset="2"/>
              <a:buChar char=""/>
              <a:tabLst>
                <a:tab algn="l" pos="0"/>
              </a:tabLst>
            </a:pPr>
            <a:r>
              <a:rPr b="0" i="1" lang="en-US" sz="2200" strike="noStrike" u="none">
                <a:solidFill>
                  <a:srgbClr val="ffffff"/>
                </a:solidFill>
                <a:effectLst/>
                <a:uFillTx/>
                <a:latin typeface="Abadi"/>
              </a:rPr>
              <a:t>Data fusion and cleaning to create a single, unified dataset.</a:t>
            </a:r>
            <a:endParaRPr b="0" lang="gl-ES" sz="2200" strike="noStrike" u="none">
              <a:solidFill>
                <a:srgbClr val="ffffff"/>
              </a:solidFill>
              <a:effectLst/>
              <a:uFillTx/>
              <a:latin typeface="Arial"/>
            </a:endParaRPr>
          </a:p>
          <a:p>
            <a:pPr indent="0" defTabSz="914400">
              <a:lnSpc>
                <a:spcPct val="100000"/>
              </a:lnSpc>
              <a:spcBef>
                <a:spcPts val="1191"/>
              </a:spcBef>
              <a:spcAft>
                <a:spcPts val="992"/>
              </a:spcAft>
              <a:buNone/>
              <a:tabLst>
                <a:tab algn="l" pos="0"/>
              </a:tabLst>
            </a:pPr>
            <a:endParaRPr b="0" lang="gl-ES" sz="2200" strike="noStrike" u="none">
              <a:solidFill>
                <a:srgbClr val="ffffff"/>
              </a:solidFill>
              <a:effectLst/>
              <a:uFillTx/>
              <a:latin typeface="Arial"/>
            </a:endParaRPr>
          </a:p>
        </p:txBody>
      </p:sp>
      <p:sp>
        <p:nvSpPr>
          <p:cNvPr id="90"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a:t>
            </a:r>
            <a:endParaRPr b="0" lang="gl-ES" sz="4000" strike="noStrike" u="none">
              <a:solidFill>
                <a:srgbClr val="ffffff"/>
              </a:solidFill>
              <a:effectLst/>
              <a:uFillTx/>
              <a:latin typeface="Arial"/>
            </a:endParaRPr>
          </a:p>
        </p:txBody>
      </p:sp>
      <p:sp>
        <p:nvSpPr>
          <p:cNvPr id="91" name="PlaceHolder 5"/>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76A9C271-EDF0-422E-BD98-8081DCA1828D}" type="slidenum">
              <a:rPr b="0" lang="en-US" sz="1600" strike="noStrike" u="none">
                <a:solidFill>
                  <a:srgbClr val="1c7ddb"/>
                </a:solidFill>
                <a:effectLst/>
                <a:uFillTx/>
                <a:latin typeface="Abadi"/>
              </a:rPr>
              <a:t>7</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92" name="PlaceHolder 1"/>
          <p:cNvSpPr>
            <a:spLocks noGrp="1"/>
          </p:cNvSpPr>
          <p:nvPr>
            <p:ph/>
          </p:nvPr>
        </p:nvSpPr>
        <p:spPr>
          <a:xfrm>
            <a:off x="820800" y="1800360"/>
            <a:ext cx="10697760" cy="4223520"/>
          </a:xfrm>
          <a:prstGeom prst="rect">
            <a:avLst/>
          </a:prstGeom>
          <a:noFill/>
          <a:ln w="0">
            <a:noFill/>
          </a:ln>
        </p:spPr>
        <p:txBody>
          <a:bodyPr lIns="91440" rIns="91440" tIns="45720" bIns="45720" anchor="t">
            <a:normAutofit/>
          </a:bodyPr>
          <a:p>
            <a:pPr marL="216000" indent="-216000" defTabSz="914400">
              <a:lnSpc>
                <a:spcPct val="100000"/>
              </a:lnSpc>
              <a:spcBef>
                <a:spcPts val="1191"/>
              </a:spcBef>
              <a:spcAft>
                <a:spcPts val="992"/>
              </a:spcAft>
              <a:buClr>
                <a:srgbClr val="4d869c"/>
              </a:buClr>
              <a:buSzPct val="45000"/>
              <a:buFont typeface="Wingdings" charset="2"/>
              <a:buChar char=""/>
            </a:pPr>
            <a:r>
              <a:rPr b="1" lang="en-US" sz="2200" strike="noStrike" u="none">
                <a:solidFill>
                  <a:srgbClr val="ffffff"/>
                </a:solidFill>
                <a:effectLst/>
                <a:uFillTx/>
                <a:latin typeface="Arial"/>
              </a:rPr>
              <a:t>Process</a:t>
            </a:r>
            <a:r>
              <a:rPr b="0" lang="en-US" sz="2200" strike="noStrike" u="none">
                <a:solidFill>
                  <a:srgbClr val="ffffff"/>
                </a:solidFill>
                <a:effectLst/>
                <a:uFillTx/>
                <a:latin typeface="Arial"/>
              </a:rPr>
              <a:t>: </a:t>
            </a:r>
            <a:r>
              <a:rPr b="0" i="1" lang="en-US" sz="2200" strike="noStrike" u="none">
                <a:solidFill>
                  <a:srgbClr val="ffffff"/>
                </a:solidFill>
                <a:effectLst/>
                <a:uFillTx/>
                <a:latin typeface="Arial"/>
              </a:rPr>
              <a:t>The </a:t>
            </a:r>
            <a:r>
              <a:rPr b="1" i="1" lang="en-US" sz="2200" strike="noStrike" u="none">
                <a:solidFill>
                  <a:srgbClr val="ffffff"/>
                </a:solidFill>
                <a:effectLst/>
                <a:uFillTx/>
                <a:latin typeface="Arial"/>
              </a:rPr>
              <a:t>SpaceX REST API</a:t>
            </a:r>
            <a:r>
              <a:rPr b="0" i="1" lang="en-US" sz="2200" strike="noStrike" u="none">
                <a:solidFill>
                  <a:srgbClr val="ffffff"/>
                </a:solidFill>
                <a:effectLst/>
                <a:uFillTx/>
                <a:latin typeface="Arial"/>
              </a:rPr>
              <a:t> was used to retrieve a rich dataset of launch records. The data includes details like launch date, location, and key mission outcomes.</a:t>
            </a: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pPr>
            <a:r>
              <a:rPr b="1" lang="en-US" sz="2200" strike="noStrike" u="none">
                <a:solidFill>
                  <a:srgbClr val="ffffff"/>
                </a:solidFill>
                <a:effectLst/>
                <a:uFillTx/>
                <a:latin typeface="Arial"/>
              </a:rPr>
              <a:t>Flowchart</a:t>
            </a:r>
            <a:r>
              <a:rPr b="0" lang="en-US" sz="2200" strike="noStrike" u="none">
                <a:solidFill>
                  <a:srgbClr val="ffffff"/>
                </a:solidFill>
                <a:effectLst/>
                <a:uFillTx/>
                <a:latin typeface="Arial"/>
              </a:rPr>
              <a:t>: </a:t>
            </a:r>
            <a:r>
              <a:rPr b="0" i="1" lang="en-US" sz="2200" strike="noStrike" u="none">
                <a:solidFill>
                  <a:srgbClr val="ffffff"/>
                </a:solidFill>
                <a:effectLst/>
                <a:uFillTx/>
                <a:latin typeface="Arial"/>
              </a:rPr>
              <a:t>The process began with an API request, followed by parsing the JSON response and extracting key data points, which were then stored in a structured format.</a:t>
            </a:r>
            <a:endParaRPr b="0" lang="gl-ES" sz="2200" strike="noStrike" u="none">
              <a:solidFill>
                <a:srgbClr val="ffffff"/>
              </a:solidFill>
              <a:effectLst/>
              <a:uFillTx/>
              <a:latin typeface="Arial"/>
            </a:endParaRPr>
          </a:p>
          <a:p>
            <a:pPr marL="216000" indent="-216000" defTabSz="914400">
              <a:lnSpc>
                <a:spcPct val="100000"/>
              </a:lnSpc>
              <a:spcBef>
                <a:spcPts val="1191"/>
              </a:spcBef>
              <a:spcAft>
                <a:spcPts val="992"/>
              </a:spcAft>
              <a:buClr>
                <a:srgbClr val="4d869c"/>
              </a:buClr>
              <a:buSzPct val="45000"/>
              <a:buFont typeface="Wingdings" charset="2"/>
              <a:buChar char=""/>
            </a:pPr>
            <a:r>
              <a:rPr b="1" lang="en-US" sz="2200" strike="noStrike" u="none">
                <a:solidFill>
                  <a:srgbClr val="ffffff"/>
                </a:solidFill>
                <a:effectLst/>
                <a:uFillTx/>
                <a:latin typeface="Arial"/>
              </a:rPr>
              <a:t>Reference</a:t>
            </a:r>
            <a:r>
              <a:rPr b="0" lang="en-US" sz="2200" strike="noStrike" u="none">
                <a:solidFill>
                  <a:srgbClr val="ffffff"/>
                </a:solidFill>
                <a:effectLst/>
                <a:uFillTx/>
                <a:latin typeface="Arial"/>
              </a:rPr>
              <a:t>: </a:t>
            </a:r>
            <a:r>
              <a:rPr b="0" lang="en-US" sz="2200" strike="noStrike" u="none">
                <a:solidFill>
                  <a:srgbClr val="1e90ff"/>
                </a:solidFill>
                <a:effectLst/>
                <a:uFillTx/>
                <a:latin typeface="Arial"/>
              </a:rPr>
              <a:t>https://github.com/xanvideira/SpaceXan/blob/main/1.- jupyter-labs-spacex-data-collection-api.-COMPLETED.ipynb</a:t>
            </a:r>
            <a:endParaRPr b="0" lang="gl-ES" sz="2200" strike="noStrike" u="none">
              <a:solidFill>
                <a:srgbClr val="ffffff"/>
              </a:solidFill>
              <a:effectLst/>
              <a:uFillTx/>
              <a:latin typeface="Arial"/>
            </a:endParaRPr>
          </a:p>
        </p:txBody>
      </p:sp>
      <p:sp>
        <p:nvSpPr>
          <p:cNvPr id="93" name="Title 1"/>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sp>
        <p:nvSpPr>
          <p:cNvPr id="94" name="PlaceHolder 6"/>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308011BA-41CE-4A81-A4FC-AC574F3086FA}" type="slidenum">
              <a:rPr b="0" lang="en-US" sz="1600" strike="noStrike" u="none">
                <a:solidFill>
                  <a:srgbClr val="1c7ddb"/>
                </a:solidFill>
                <a:effectLst/>
                <a:uFillTx/>
                <a:latin typeface="Abadi"/>
              </a:rPr>
              <a:t>8</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1a2e"/>
        </a:solidFill>
      </p:bgPr>
    </p:bg>
    <p:spTree>
      <p:nvGrpSpPr>
        <p:cNvPr id="1" name=""/>
        <p:cNvGrpSpPr/>
        <p:nvPr/>
      </p:nvGrpSpPr>
      <p:grpSpPr>
        <a:xfrm>
          <a:off x="0" y="0"/>
          <a:ext cx="0" cy="0"/>
          <a:chOff x="0" y="0"/>
          <a:chExt cx="0" cy="0"/>
        </a:xfrm>
      </p:grpSpPr>
      <p:sp>
        <p:nvSpPr>
          <p:cNvPr id="95" name="Title 2"/>
          <p:cNvSpPr/>
          <p:nvPr/>
        </p:nvSpPr>
        <p:spPr>
          <a:xfrm>
            <a:off x="770040" y="538560"/>
            <a:ext cx="10514160" cy="54648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1" lang="en-US" sz="4000" strike="noStrike" u="none">
                <a:solidFill>
                  <a:srgbClr val="0b49cb"/>
                </a:solidFill>
                <a:effectLst/>
                <a:uFillTx/>
                <a:latin typeface="Open Sans"/>
                <a:ea typeface="IBM Plex Mono SemiBold"/>
              </a:rPr>
              <a:t>Data Collection – SpaceX API</a:t>
            </a:r>
            <a:endParaRPr b="0" lang="gl-ES" sz="4000" strike="noStrike" u="none">
              <a:solidFill>
                <a:srgbClr val="ffffff"/>
              </a:solidFill>
              <a:effectLst/>
              <a:uFillTx/>
              <a:latin typeface="Arial"/>
            </a:endParaRPr>
          </a:p>
        </p:txBody>
      </p:sp>
      <p:pic>
        <p:nvPicPr>
          <p:cNvPr id="96" name="" descr=""/>
          <p:cNvPicPr/>
          <p:nvPr/>
        </p:nvPicPr>
        <p:blipFill>
          <a:blip r:embed="rId1"/>
          <a:stretch/>
        </p:blipFill>
        <p:spPr>
          <a:xfrm>
            <a:off x="900000" y="1383480"/>
            <a:ext cx="10438560" cy="4195080"/>
          </a:xfrm>
          <a:prstGeom prst="rect">
            <a:avLst/>
          </a:prstGeom>
          <a:noFill/>
          <a:ln w="0">
            <a:noFill/>
          </a:ln>
        </p:spPr>
      </p:pic>
      <p:sp>
        <p:nvSpPr>
          <p:cNvPr id="97" name=""/>
          <p:cNvSpPr/>
          <p:nvPr/>
        </p:nvSpPr>
        <p:spPr>
          <a:xfrm>
            <a:off x="900000" y="5760000"/>
            <a:ext cx="10438560" cy="363960"/>
          </a:xfrm>
          <a:prstGeom prst="rect">
            <a:avLst/>
          </a:prstGeom>
          <a:noFill/>
          <a:ln w="0">
            <a:noFill/>
          </a:ln>
        </p:spPr>
        <p:style>
          <a:lnRef idx="0"/>
          <a:fillRef idx="0"/>
          <a:effectRef idx="0"/>
          <a:fontRef idx="minor"/>
        </p:style>
        <p:txBody>
          <a:bodyPr lIns="90000" rIns="90000" tIns="45000" bIns="45000" anchor="t" anchorCtr="1">
            <a:spAutoFit/>
          </a:bodyPr>
          <a:p>
            <a:pPr algn="ctr">
              <a:lnSpc>
                <a:spcPct val="100000"/>
              </a:lnSpc>
            </a:pPr>
            <a:r>
              <a:rPr b="0" lang="gl-ES" sz="1800" strike="noStrike" u="none">
                <a:solidFill>
                  <a:srgbClr val="ffffff"/>
                </a:solidFill>
                <a:effectLst/>
                <a:uFillTx/>
                <a:latin typeface="Arial"/>
              </a:rPr>
              <a:t>Fig. 1: Checking SpaceX REST API</a:t>
            </a:r>
            <a:endParaRPr b="0" lang="gl-ES" sz="1800" strike="noStrike" u="none">
              <a:solidFill>
                <a:srgbClr val="ffffff"/>
              </a:solidFill>
              <a:effectLst/>
              <a:uFillTx/>
              <a:latin typeface="Arial"/>
            </a:endParaRPr>
          </a:p>
        </p:txBody>
      </p:sp>
      <p:sp>
        <p:nvSpPr>
          <p:cNvPr id="98" name="PlaceHolder 7"/>
          <p:cNvSpPr/>
          <p:nvPr/>
        </p:nvSpPr>
        <p:spPr>
          <a:xfrm>
            <a:off x="8715960" y="6025680"/>
            <a:ext cx="2741040" cy="399240"/>
          </a:xfrm>
          <a:prstGeom prst="rect">
            <a:avLst/>
          </a:prstGeom>
          <a:noFill/>
          <a:ln w="0">
            <a:noFill/>
          </a:ln>
        </p:spPr>
        <p:style>
          <a:lnRef idx="0"/>
          <a:fillRef idx="0"/>
          <a:effectRef idx="0"/>
          <a:fontRef idx="minor"/>
        </p:style>
        <p:txBody>
          <a:bodyPr lIns="90000" rIns="90000" tIns="45000" bIns="45000" anchor="ctr">
            <a:normAutofit/>
          </a:bodyPr>
          <a:p>
            <a:pPr algn="r" defTabSz="914400">
              <a:lnSpc>
                <a:spcPct val="100000"/>
              </a:lnSpc>
              <a:spcAft>
                <a:spcPts val="601"/>
              </a:spcAft>
              <a:tabLst>
                <a:tab algn="l" pos="0"/>
              </a:tabLst>
            </a:pPr>
            <a:fld id="{221C17A3-2A09-472F-8F13-4857FD9FD0B1}" type="slidenum">
              <a:rPr b="0" lang="en-US" sz="1600" strike="noStrike" u="none">
                <a:solidFill>
                  <a:srgbClr val="1c7ddb"/>
                </a:solidFill>
                <a:effectLst/>
                <a:uFillTx/>
                <a:latin typeface="Abadi"/>
              </a:rPr>
              <a:t>9</a:t>
            </a:fld>
            <a:endParaRPr b="0" lang="gl-ES" sz="16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Application>LibreOffice/25.8.1.1$Linux_X86_64 LibreOffice_project/580$Build-1</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description/>
  <dc:language>gl-ES</dc:language>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